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93660-E3A1-1471-AD67-A689B30451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CE05D9-808C-B7AF-58C2-295C612DFF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78384-D036-BF91-C67B-2925ECA01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119C7-F59E-68B7-BBEF-E07EFEE43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73A14-BCD5-929E-08B9-FC8D4F83B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45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FD62D-0843-4BEF-5FD0-1C0A511A3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B3D9F-AA0E-CC88-4F93-6826E108E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F17BA-DB78-7711-5A12-E0AA02280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93174-EEB0-31BB-6FEB-3AE2F95C4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0AB0A-9E41-C6A7-A992-57BA89A2F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86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B1A3BE-5363-AE9D-2372-8B3CFFB944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B7536-3495-30EC-5739-4B4E4C764A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C66C5-4653-0CDA-3CC0-404B9D53A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ED26A-48B4-F357-4387-D88AF531B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CE1FE-DEBA-95B6-2160-3A82CEC7A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287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4B16F-A9D6-B974-8890-025B6282E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0ABE9-99BB-A0DF-CF57-67C38A73D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2C67B-0DEF-ACA2-E5F8-A6DECD588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30968-18DA-C032-3C27-202D20D10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DD44E-B101-6338-F720-31AD1A1AC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68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0CB97-B3BD-A056-F11B-D347D0798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2039D3-03F2-D3BE-BDE7-FD04A9104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DACF2-9CEC-0996-41E0-EEE401DE5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A2CB2-56BF-23EE-41BB-E41375AF3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F4B90-2890-3C1B-A69F-63DCC66B3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942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8F92D-30A9-2315-2897-E7B660C9C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34AF3-7A68-76B8-DFE0-17A0D59E86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0082FF-6F14-D90F-20AB-ED8053473A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C102BE-EB25-80FC-3CD9-89A2A1696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8989F3-CB93-ACE9-B925-92DBDF1EA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11A29-ABF1-3071-5FEF-FE0FA813C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71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5A286-F600-437B-DCDB-3D26931A4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30BB4-6A9E-058D-5533-75BE5A585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0803A9-2474-70A2-C1B7-E2DB6CB9D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1C1F53-516A-1D1F-7CC7-7EA37B7337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22A902-F4E5-BDE6-D06A-5C0F86C6D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77BF24-7C2B-1654-910D-53CD44DB9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363A9-8E24-D064-3FAB-5DB95E3CE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FDADEF-81AF-7F05-2DE6-54076AB6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212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24FB4-F227-C38F-4667-952F39F5C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318161-9BE2-D57E-9C63-0A3D11411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C94FD2-8100-851B-5832-70D0D429F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48365B-A704-D717-B7DE-A80D9DDDC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18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7D6E6D-93CB-2F11-FF49-7A5C36746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E5DFD4-410D-2A53-688A-93D0ED1C3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274D41-63AB-FC75-DC60-884842176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59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8776B-4A08-4D4C-B6E1-EF5D203EE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A4347-64B8-1C3D-E40A-98F8D3CF5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6B1C7-6202-E312-F473-95DFC4DF4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53E0-2410-900B-3AE4-C810CEB25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1964E5-E0B8-D309-6BD7-5E0F7FF5A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92D0C-D08A-E40C-4BD6-29AAA0A18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493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F5A8A-7D23-8192-C320-C9FC54D3D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85C8CE-C98C-8E31-A445-6CB02B2F41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670BD4-0DF8-7AB5-EFB2-5193641CB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707949-5D05-8392-1AD1-43BC70D71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78755C-74E6-4633-7574-ACDFB966E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7F846-C8F4-DEE0-77B5-ADB6BD04F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606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707B37-5C56-CDB1-AD8E-F2D79B990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F64ED8-CE72-1784-150F-C67F52834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9677C-B7F4-94F7-4453-4AE7FB4592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92A58-1F11-4E85-A60D-39A8AFF42827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ACFA1-5DF5-B73C-C20C-9A13215050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0FE2A-50F0-8830-FAC6-B276784F73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4528F-457A-4177-8686-4AEA1051D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770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1D863-EEB1-F76A-B0AB-711A9E0503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Minimax Tutorial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8CAB72-BEEF-FA39-0650-C4F6C5DB9A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Civilization VI edition</a:t>
            </a:r>
          </a:p>
        </p:txBody>
      </p:sp>
    </p:spTree>
    <p:extLst>
      <p:ext uri="{BB962C8B-B14F-4D97-AF65-F5344CB8AC3E}">
        <p14:creationId xmlns:p14="http://schemas.microsoft.com/office/powerpoint/2010/main" val="632788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89C14-3E78-E0D9-3763-C177E2AE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Tying abstract to concrete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0D165-5814-A520-0375-CBD66B4FB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Actions(s): For the sake of this tutorial, let’s just go with the fact that there are many actions a player can take, some of them are not available at a given state</a:t>
            </a:r>
          </a:p>
          <a:p>
            <a:pPr marL="0" indent="0">
              <a:buNone/>
            </a:pPr>
            <a:r>
              <a:rPr lang="en-US" dirty="0"/>
              <a:t>Result(s, a):</a:t>
            </a:r>
          </a:p>
          <a:p>
            <a:pPr marL="0" indent="0">
              <a:buNone/>
            </a:pPr>
            <a:r>
              <a:rPr lang="en-US" dirty="0"/>
              <a:t>	+ Citizens move to another spot</a:t>
            </a:r>
          </a:p>
          <a:p>
            <a:pPr marL="0" indent="0">
              <a:buNone/>
            </a:pPr>
            <a:r>
              <a:rPr lang="en-US" dirty="0"/>
              <a:t>	+ You built a ship</a:t>
            </a:r>
          </a:p>
          <a:p>
            <a:pPr marL="0" indent="0">
              <a:buNone/>
            </a:pPr>
            <a:r>
              <a:rPr lang="en-US" dirty="0"/>
              <a:t>	+ Finished a research (Animal Husbandry)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520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C2304-0757-4214-C98E-70BC8578F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Tying abstract to concrete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2EA70-62D7-97A9-B495-80C09D5D5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Terminal-Test(s):</a:t>
            </a:r>
          </a:p>
          <a:p>
            <a:pPr>
              <a:buFontTx/>
              <a:buChar char="-"/>
            </a:pPr>
            <a:r>
              <a:rPr lang="en-US" dirty="0"/>
              <a:t>You win if:</a:t>
            </a:r>
          </a:p>
          <a:p>
            <a:pPr marL="457200" lvl="1" indent="0">
              <a:buNone/>
            </a:pPr>
            <a:r>
              <a:rPr lang="en-US" dirty="0"/>
              <a:t>+ Domination Victory: You defeat every other civilization on the map</a:t>
            </a:r>
          </a:p>
          <a:p>
            <a:pPr marL="457200" lvl="1" indent="0">
              <a:buNone/>
            </a:pPr>
            <a:r>
              <a:rPr lang="en-US" dirty="0"/>
              <a:t>+ Science Victory: Colonize Mars</a:t>
            </a:r>
          </a:p>
          <a:p>
            <a:pPr marL="457200" lvl="1" indent="0">
              <a:buNone/>
            </a:pPr>
            <a:r>
              <a:rPr lang="en-US" dirty="0"/>
              <a:t>+ Religious Victory: Be the predominate religion (&gt;= 50%)</a:t>
            </a:r>
          </a:p>
          <a:p>
            <a:pPr marL="457200" lvl="1" indent="0">
              <a:buNone/>
            </a:pPr>
            <a:r>
              <a:rPr lang="en-US" dirty="0"/>
              <a:t>+ Culture Victory: Have the most visiting tourists among all civilizations</a:t>
            </a:r>
          </a:p>
          <a:p>
            <a:pPr marL="457200" lvl="1" indent="0">
              <a:buNone/>
            </a:pPr>
            <a:r>
              <a:rPr lang="en-US" dirty="0"/>
              <a:t>+ Score Victory: Last until the end and generate as many points as possible</a:t>
            </a:r>
          </a:p>
          <a:p>
            <a:pPr>
              <a:buFontTx/>
              <a:buChar char="-"/>
            </a:pPr>
            <a:r>
              <a:rPr lang="en-US" dirty="0"/>
              <a:t>You lose if:</a:t>
            </a:r>
          </a:p>
          <a:p>
            <a:pPr marL="457200" lvl="1" indent="0">
              <a:buNone/>
            </a:pPr>
            <a:r>
              <a:rPr lang="en-US" dirty="0"/>
              <a:t>+ Any other player achieves one of the above before you. </a:t>
            </a:r>
          </a:p>
        </p:txBody>
      </p:sp>
    </p:spTree>
    <p:extLst>
      <p:ext uri="{BB962C8B-B14F-4D97-AF65-F5344CB8AC3E}">
        <p14:creationId xmlns:p14="http://schemas.microsoft.com/office/powerpoint/2010/main" val="2544181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31E93-359B-0C32-D561-85689AE0D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Tying abstract to concrete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DF892-D60B-3C45-EB81-ADDDA021E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11936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Utility(s, p): The most obvious way to calculate utility is to get the score of player p at state s. However, how the game calculates player scores is not made explicit</a:t>
            </a:r>
          </a:p>
          <a:p>
            <a:pPr marL="0" indent="0">
              <a:buNone/>
            </a:pPr>
            <a:r>
              <a:rPr lang="en-US" dirty="0"/>
              <a:t>Depth d: In practice, we get to pick the depth limit to explore. This implies how far we will look into the future</a:t>
            </a:r>
          </a:p>
          <a:p>
            <a:pPr marL="0" indent="0">
              <a:buNone/>
            </a:pPr>
            <a:r>
              <a:rPr lang="en-US" dirty="0"/>
              <a:t>Cutoff-test: If we have reached the maximum depth allowed, stop searching</a:t>
            </a:r>
          </a:p>
          <a:p>
            <a:pPr marL="0" indent="0">
              <a:buNone/>
            </a:pPr>
            <a:r>
              <a:rPr lang="en-US" dirty="0"/>
              <a:t>Evaluation function Eval: We can also calculate score at non-terminal states</a:t>
            </a:r>
          </a:p>
        </p:txBody>
      </p:sp>
      <p:pic>
        <p:nvPicPr>
          <p:cNvPr id="4098" name="Picture 2" descr="See the source image">
            <a:extLst>
              <a:ext uri="{FF2B5EF4-FFF2-40B4-BE49-F238E27FC236}">
                <a16:creationId xmlns:a16="http://schemas.microsoft.com/office/drawing/2014/main" id="{2361FFB9-6F78-2630-420A-9FA38A2F1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9103" y="892206"/>
            <a:ext cx="2982897" cy="5965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B002638-4264-D868-6937-81C1402EDAAE}"/>
              </a:ext>
            </a:extLst>
          </p:cNvPr>
          <p:cNvSpPr/>
          <p:nvPr/>
        </p:nvSpPr>
        <p:spPr>
          <a:xfrm>
            <a:off x="9430917" y="2480169"/>
            <a:ext cx="2761083" cy="4012706"/>
          </a:xfrm>
          <a:custGeom>
            <a:avLst/>
            <a:gdLst>
              <a:gd name="connsiteX0" fmla="*/ 0 w 2761083"/>
              <a:gd name="connsiteY0" fmla="*/ 177553 h 4012706"/>
              <a:gd name="connsiteX1" fmla="*/ 26633 w 2761083"/>
              <a:gd name="connsiteY1" fmla="*/ 1722268 h 4012706"/>
              <a:gd name="connsiteX2" fmla="*/ 71021 w 2761083"/>
              <a:gd name="connsiteY2" fmla="*/ 2130640 h 4012706"/>
              <a:gd name="connsiteX3" fmla="*/ 88777 w 2761083"/>
              <a:gd name="connsiteY3" fmla="*/ 4012706 h 4012706"/>
              <a:gd name="connsiteX4" fmla="*/ 337351 w 2761083"/>
              <a:gd name="connsiteY4" fmla="*/ 3977196 h 4012706"/>
              <a:gd name="connsiteX5" fmla="*/ 2459114 w 2761083"/>
              <a:gd name="connsiteY5" fmla="*/ 3959440 h 4012706"/>
              <a:gd name="connsiteX6" fmla="*/ 2521258 w 2761083"/>
              <a:gd name="connsiteY6" fmla="*/ 3941685 h 4012706"/>
              <a:gd name="connsiteX7" fmla="*/ 2574524 w 2761083"/>
              <a:gd name="connsiteY7" fmla="*/ 3915052 h 4012706"/>
              <a:gd name="connsiteX8" fmla="*/ 2618912 w 2761083"/>
              <a:gd name="connsiteY8" fmla="*/ 3835153 h 4012706"/>
              <a:gd name="connsiteX9" fmla="*/ 2654423 w 2761083"/>
              <a:gd name="connsiteY9" fmla="*/ 3435658 h 4012706"/>
              <a:gd name="connsiteX10" fmla="*/ 2663301 w 2761083"/>
              <a:gd name="connsiteY10" fmla="*/ 2982897 h 4012706"/>
              <a:gd name="connsiteX11" fmla="*/ 2716567 w 2761083"/>
              <a:gd name="connsiteY11" fmla="*/ 2281561 h 4012706"/>
              <a:gd name="connsiteX12" fmla="*/ 2734322 w 2761083"/>
              <a:gd name="connsiteY12" fmla="*/ 1819922 h 4012706"/>
              <a:gd name="connsiteX13" fmla="*/ 2752078 w 2761083"/>
              <a:gd name="connsiteY13" fmla="*/ 763479 h 4012706"/>
              <a:gd name="connsiteX14" fmla="*/ 2476870 w 2761083"/>
              <a:gd name="connsiteY14" fmla="*/ 106532 h 4012706"/>
              <a:gd name="connsiteX15" fmla="*/ 1562470 w 2761083"/>
              <a:gd name="connsiteY15" fmla="*/ 0 h 4012706"/>
              <a:gd name="connsiteX16" fmla="*/ 941033 w 2761083"/>
              <a:gd name="connsiteY16" fmla="*/ 8877 h 4012706"/>
              <a:gd name="connsiteX17" fmla="*/ 204186 w 2761083"/>
              <a:gd name="connsiteY17" fmla="*/ 62143 h 4012706"/>
              <a:gd name="connsiteX18" fmla="*/ 35511 w 2761083"/>
              <a:gd name="connsiteY18" fmla="*/ 88776 h 401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761083" h="4012706">
                <a:moveTo>
                  <a:pt x="0" y="177553"/>
                </a:moveTo>
                <a:cubicBezTo>
                  <a:pt x="8878" y="692458"/>
                  <a:pt x="7919" y="1207627"/>
                  <a:pt x="26633" y="1722268"/>
                </a:cubicBezTo>
                <a:cubicBezTo>
                  <a:pt x="31609" y="1859103"/>
                  <a:pt x="67307" y="1993765"/>
                  <a:pt x="71021" y="2130640"/>
                </a:cubicBezTo>
                <a:cubicBezTo>
                  <a:pt x="88037" y="2757792"/>
                  <a:pt x="82858" y="3385351"/>
                  <a:pt x="88777" y="4012706"/>
                </a:cubicBezTo>
                <a:cubicBezTo>
                  <a:pt x="171635" y="4000869"/>
                  <a:pt x="253668" y="3978830"/>
                  <a:pt x="337351" y="3977196"/>
                </a:cubicBezTo>
                <a:cubicBezTo>
                  <a:pt x="2830533" y="3928501"/>
                  <a:pt x="1668381" y="4031328"/>
                  <a:pt x="2459114" y="3959440"/>
                </a:cubicBezTo>
                <a:cubicBezTo>
                  <a:pt x="2475242" y="3955408"/>
                  <a:pt x="2504879" y="3948965"/>
                  <a:pt x="2521258" y="3941685"/>
                </a:cubicBezTo>
                <a:cubicBezTo>
                  <a:pt x="2539398" y="3933623"/>
                  <a:pt x="2556769" y="3923930"/>
                  <a:pt x="2574524" y="3915052"/>
                </a:cubicBezTo>
                <a:cubicBezTo>
                  <a:pt x="2589320" y="3888419"/>
                  <a:pt x="2611989" y="3864823"/>
                  <a:pt x="2618912" y="3835153"/>
                </a:cubicBezTo>
                <a:cubicBezTo>
                  <a:pt x="2623680" y="3814718"/>
                  <a:pt x="2654026" y="3440426"/>
                  <a:pt x="2654423" y="3435658"/>
                </a:cubicBezTo>
                <a:cubicBezTo>
                  <a:pt x="2657382" y="3284738"/>
                  <a:pt x="2655185" y="3133628"/>
                  <a:pt x="2663301" y="2982897"/>
                </a:cubicBezTo>
                <a:cubicBezTo>
                  <a:pt x="2675907" y="2748784"/>
                  <a:pt x="2702276" y="2515577"/>
                  <a:pt x="2716567" y="2281561"/>
                </a:cubicBezTo>
                <a:cubicBezTo>
                  <a:pt x="2725954" y="2127854"/>
                  <a:pt x="2728404" y="1973802"/>
                  <a:pt x="2734322" y="1819922"/>
                </a:cubicBezTo>
                <a:cubicBezTo>
                  <a:pt x="2740241" y="1467774"/>
                  <a:pt x="2744843" y="1115602"/>
                  <a:pt x="2752078" y="763479"/>
                </a:cubicBezTo>
                <a:cubicBezTo>
                  <a:pt x="2757768" y="486545"/>
                  <a:pt x="2825763" y="314383"/>
                  <a:pt x="2476870" y="106532"/>
                </a:cubicBezTo>
                <a:cubicBezTo>
                  <a:pt x="2384459" y="51479"/>
                  <a:pt x="1731823" y="12392"/>
                  <a:pt x="1562470" y="0"/>
                </a:cubicBezTo>
                <a:cubicBezTo>
                  <a:pt x="1355324" y="2959"/>
                  <a:pt x="1147983" y="-591"/>
                  <a:pt x="941033" y="8877"/>
                </a:cubicBezTo>
                <a:cubicBezTo>
                  <a:pt x="695034" y="20132"/>
                  <a:pt x="204186" y="62143"/>
                  <a:pt x="204186" y="62143"/>
                </a:cubicBezTo>
                <a:cubicBezTo>
                  <a:pt x="41469" y="89262"/>
                  <a:pt x="98389" y="88776"/>
                  <a:pt x="35511" y="88776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20BD82-DF14-D9D7-5675-9FBED2FB521F}"/>
              </a:ext>
            </a:extLst>
          </p:cNvPr>
          <p:cNvSpPr txBox="1"/>
          <p:nvPr/>
        </p:nvSpPr>
        <p:spPr>
          <a:xfrm>
            <a:off x="9934113" y="2031963"/>
            <a:ext cx="189094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Score leaderboard</a:t>
            </a:r>
          </a:p>
        </p:txBody>
      </p:sp>
    </p:spTree>
    <p:extLst>
      <p:ext uri="{BB962C8B-B14F-4D97-AF65-F5344CB8AC3E}">
        <p14:creationId xmlns:p14="http://schemas.microsoft.com/office/powerpoint/2010/main" val="1974894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882AE-6EC6-079F-09BE-870985A03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notes before pseudocode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59758-87F2-6229-80BF-94FCBA088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These are the things I tell myself constantly:</a:t>
            </a:r>
          </a:p>
          <a:p>
            <a:pPr>
              <a:buFontTx/>
              <a:buChar char="-"/>
            </a:pPr>
            <a:r>
              <a:rPr lang="en-US" dirty="0"/>
              <a:t>Minimax is a function for one player, who assumes that all other players behave optimally. It’s a simulation in one’s head: If I do this, he will do this, she will do this, … It’s essentially planning ahead of the actual game</a:t>
            </a:r>
          </a:p>
          <a:p>
            <a:pPr>
              <a:buFontTx/>
              <a:buChar char="-"/>
            </a:pPr>
            <a:r>
              <a:rPr lang="en-US" dirty="0"/>
              <a:t>It is better to write multiple functions, instead of combining everything in one place, as it gets quite hard to work through recursion by hand this way</a:t>
            </a:r>
          </a:p>
          <a:p>
            <a:pPr>
              <a:buFontTx/>
              <a:buChar char="-"/>
            </a:pPr>
            <a:r>
              <a:rPr lang="en-US" dirty="0"/>
              <a:t>Although we compare utilities among actions, what we ultimately want is the “best” action, so I should store the utility/action as a pair</a:t>
            </a:r>
          </a:p>
        </p:txBody>
      </p:sp>
    </p:spTree>
    <p:extLst>
      <p:ext uri="{BB962C8B-B14F-4D97-AF65-F5344CB8AC3E}">
        <p14:creationId xmlns:p14="http://schemas.microsoft.com/office/powerpoint/2010/main" val="524451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956A7-4F6E-91C9-772B-A851679C7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Pseudocode: Built on the foundation of the original minimax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4F11F-8EA2-A616-5F02-2353E58A0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# The “command center”, indicating who should go next</a:t>
            </a:r>
          </a:p>
          <a:p>
            <a:pPr marL="0" indent="0">
              <a:buNone/>
            </a:pPr>
            <a:r>
              <a:rPr lang="en-US" sz="1600" dirty="0"/>
              <a:t>Minimax(s, </a:t>
            </a:r>
            <a:r>
              <a:rPr lang="en-US" sz="1600" dirty="0" err="1"/>
              <a:t>agent_index</a:t>
            </a:r>
            <a:r>
              <a:rPr lang="en-US" sz="1600" dirty="0"/>
              <a:t>, depth)</a:t>
            </a:r>
          </a:p>
          <a:p>
            <a:pPr marL="0" indent="0">
              <a:buNone/>
            </a:pPr>
            <a:r>
              <a:rPr lang="en-US" sz="1600" dirty="0"/>
              <a:t>	if </a:t>
            </a:r>
            <a:r>
              <a:rPr lang="en-US" sz="1600" dirty="0" err="1"/>
              <a:t>agent_index</a:t>
            </a:r>
            <a:r>
              <a:rPr lang="en-US" sz="1600" dirty="0"/>
              <a:t> == number of agents then</a:t>
            </a:r>
          </a:p>
          <a:p>
            <a:pPr marL="0" indent="0">
              <a:buNone/>
            </a:pPr>
            <a:r>
              <a:rPr lang="en-US" sz="1600" dirty="0"/>
              <a:t>		</a:t>
            </a:r>
            <a:r>
              <a:rPr lang="en-US" sz="1600" dirty="0" err="1"/>
              <a:t>agent_index</a:t>
            </a:r>
            <a:r>
              <a:rPr lang="en-US" sz="1600" dirty="0"/>
              <a:t> = 0</a:t>
            </a:r>
          </a:p>
          <a:p>
            <a:pPr marL="0" indent="0">
              <a:buNone/>
            </a:pPr>
            <a:r>
              <a:rPr lang="en-US" sz="1600" dirty="0"/>
              <a:t>		depth += 1</a:t>
            </a:r>
          </a:p>
          <a:p>
            <a:pPr marL="0" indent="0">
              <a:buNone/>
            </a:pPr>
            <a:r>
              <a:rPr lang="en-US" sz="1600" dirty="0"/>
              <a:t>	if </a:t>
            </a:r>
            <a:r>
              <a:rPr lang="en-US" sz="1600" dirty="0" err="1"/>
              <a:t>agent_index</a:t>
            </a:r>
            <a:r>
              <a:rPr lang="en-US" sz="1600" dirty="0"/>
              <a:t> == 0 then</a:t>
            </a:r>
          </a:p>
          <a:p>
            <a:pPr marL="0" indent="0">
              <a:buNone/>
            </a:pPr>
            <a:r>
              <a:rPr lang="en-US" sz="1600" dirty="0"/>
              <a:t>		return Max(s, </a:t>
            </a:r>
            <a:r>
              <a:rPr lang="en-US" sz="1600" dirty="0" err="1"/>
              <a:t>agent_index</a:t>
            </a:r>
            <a:r>
              <a:rPr lang="en-US" sz="1600" dirty="0"/>
              <a:t>, depth)</a:t>
            </a:r>
          </a:p>
          <a:p>
            <a:pPr marL="0" indent="0">
              <a:buNone/>
            </a:pPr>
            <a:r>
              <a:rPr lang="en-US" sz="1600" dirty="0"/>
              <a:t>	else</a:t>
            </a:r>
          </a:p>
          <a:p>
            <a:pPr marL="0" indent="0">
              <a:buNone/>
            </a:pPr>
            <a:r>
              <a:rPr lang="en-US" sz="1600" dirty="0"/>
              <a:t>		return Min(s, </a:t>
            </a:r>
            <a:r>
              <a:rPr lang="en-US" sz="1600" dirty="0" err="1"/>
              <a:t>agent_index</a:t>
            </a:r>
            <a:r>
              <a:rPr lang="en-US" sz="1600" dirty="0"/>
              <a:t>, depth)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48FCD89-F011-05BD-6DA6-D084D1E930A4}"/>
              </a:ext>
            </a:extLst>
          </p:cNvPr>
          <p:cNvSpPr/>
          <p:nvPr/>
        </p:nvSpPr>
        <p:spPr>
          <a:xfrm>
            <a:off x="1660124" y="2352583"/>
            <a:ext cx="3852909" cy="1257328"/>
          </a:xfrm>
          <a:custGeom>
            <a:avLst/>
            <a:gdLst>
              <a:gd name="connsiteX0" fmla="*/ 248575 w 3852909"/>
              <a:gd name="connsiteY0" fmla="*/ 115409 h 1257328"/>
              <a:gd name="connsiteX1" fmla="*/ 133165 w 3852909"/>
              <a:gd name="connsiteY1" fmla="*/ 177553 h 1257328"/>
              <a:gd name="connsiteX2" fmla="*/ 79899 w 3852909"/>
              <a:gd name="connsiteY2" fmla="*/ 301840 h 1257328"/>
              <a:gd name="connsiteX3" fmla="*/ 35511 w 3852909"/>
              <a:gd name="connsiteY3" fmla="*/ 390617 h 1257328"/>
              <a:gd name="connsiteX4" fmla="*/ 0 w 3852909"/>
              <a:gd name="connsiteY4" fmla="*/ 532660 h 1257328"/>
              <a:gd name="connsiteX5" fmla="*/ 8878 w 3852909"/>
              <a:gd name="connsiteY5" fmla="*/ 656947 h 1257328"/>
              <a:gd name="connsiteX6" fmla="*/ 53266 w 3852909"/>
              <a:gd name="connsiteY6" fmla="*/ 754601 h 1257328"/>
              <a:gd name="connsiteX7" fmla="*/ 159798 w 3852909"/>
              <a:gd name="connsiteY7" fmla="*/ 896644 h 1257328"/>
              <a:gd name="connsiteX8" fmla="*/ 577049 w 3852909"/>
              <a:gd name="connsiteY8" fmla="*/ 1083075 h 1257328"/>
              <a:gd name="connsiteX9" fmla="*/ 683581 w 3852909"/>
              <a:gd name="connsiteY9" fmla="*/ 1127464 h 1257328"/>
              <a:gd name="connsiteX10" fmla="*/ 719092 w 3852909"/>
              <a:gd name="connsiteY10" fmla="*/ 1154097 h 1257328"/>
              <a:gd name="connsiteX11" fmla="*/ 1020932 w 3852909"/>
              <a:gd name="connsiteY11" fmla="*/ 1198485 h 1257328"/>
              <a:gd name="connsiteX12" fmla="*/ 1162975 w 3852909"/>
              <a:gd name="connsiteY12" fmla="*/ 1216240 h 1257328"/>
              <a:gd name="connsiteX13" fmla="*/ 1526959 w 3852909"/>
              <a:gd name="connsiteY13" fmla="*/ 1251751 h 1257328"/>
              <a:gd name="connsiteX14" fmla="*/ 2823099 w 3852909"/>
              <a:gd name="connsiteY14" fmla="*/ 1198485 h 1257328"/>
              <a:gd name="connsiteX15" fmla="*/ 3053919 w 3852909"/>
              <a:gd name="connsiteY15" fmla="*/ 1145219 h 1257328"/>
              <a:gd name="connsiteX16" fmla="*/ 3311371 w 3852909"/>
              <a:gd name="connsiteY16" fmla="*/ 1029809 h 1257328"/>
              <a:gd name="connsiteX17" fmla="*/ 3444536 w 3852909"/>
              <a:gd name="connsiteY17" fmla="*/ 985421 h 1257328"/>
              <a:gd name="connsiteX18" fmla="*/ 3622090 w 3852909"/>
              <a:gd name="connsiteY18" fmla="*/ 852256 h 1257328"/>
              <a:gd name="connsiteX19" fmla="*/ 3808521 w 3852909"/>
              <a:gd name="connsiteY19" fmla="*/ 532660 h 1257328"/>
              <a:gd name="connsiteX20" fmla="*/ 3852909 w 3852909"/>
              <a:gd name="connsiteY20" fmla="*/ 390617 h 1257328"/>
              <a:gd name="connsiteX21" fmla="*/ 3799643 w 3852909"/>
              <a:gd name="connsiteY21" fmla="*/ 115409 h 1257328"/>
              <a:gd name="connsiteX22" fmla="*/ 3595457 w 3852909"/>
              <a:gd name="connsiteY22" fmla="*/ 44388 h 1257328"/>
              <a:gd name="connsiteX23" fmla="*/ 3151573 w 3852909"/>
              <a:gd name="connsiteY23" fmla="*/ 0 h 1257328"/>
              <a:gd name="connsiteX24" fmla="*/ 2112886 w 3852909"/>
              <a:gd name="connsiteY24" fmla="*/ 8877 h 1257328"/>
              <a:gd name="connsiteX25" fmla="*/ 1953088 w 3852909"/>
              <a:gd name="connsiteY25" fmla="*/ 35510 h 1257328"/>
              <a:gd name="connsiteX26" fmla="*/ 1775534 w 3852909"/>
              <a:gd name="connsiteY26" fmla="*/ 62143 h 1257328"/>
              <a:gd name="connsiteX27" fmla="*/ 1358284 w 3852909"/>
              <a:gd name="connsiteY27" fmla="*/ 115409 h 1257328"/>
              <a:gd name="connsiteX28" fmla="*/ 1091954 w 3852909"/>
              <a:gd name="connsiteY28" fmla="*/ 124287 h 1257328"/>
              <a:gd name="connsiteX29" fmla="*/ 248575 w 3852909"/>
              <a:gd name="connsiteY29" fmla="*/ 115409 h 1257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852909" h="1257328">
                <a:moveTo>
                  <a:pt x="248575" y="115409"/>
                </a:moveTo>
                <a:cubicBezTo>
                  <a:pt x="205196" y="132761"/>
                  <a:pt x="170524" y="143591"/>
                  <a:pt x="133165" y="177553"/>
                </a:cubicBezTo>
                <a:cubicBezTo>
                  <a:pt x="104907" y="203241"/>
                  <a:pt x="91132" y="275162"/>
                  <a:pt x="79899" y="301840"/>
                </a:cubicBezTo>
                <a:cubicBezTo>
                  <a:pt x="67060" y="332332"/>
                  <a:pt x="48772" y="360306"/>
                  <a:pt x="35511" y="390617"/>
                </a:cubicBezTo>
                <a:cubicBezTo>
                  <a:pt x="15397" y="436592"/>
                  <a:pt x="9842" y="483452"/>
                  <a:pt x="0" y="532660"/>
                </a:cubicBezTo>
                <a:cubicBezTo>
                  <a:pt x="2959" y="574089"/>
                  <a:pt x="-815" y="616559"/>
                  <a:pt x="8878" y="656947"/>
                </a:cubicBezTo>
                <a:cubicBezTo>
                  <a:pt x="17223" y="691716"/>
                  <a:pt x="37275" y="722620"/>
                  <a:pt x="53266" y="754601"/>
                </a:cubicBezTo>
                <a:cubicBezTo>
                  <a:pt x="72996" y="794062"/>
                  <a:pt x="138540" y="885553"/>
                  <a:pt x="159798" y="896644"/>
                </a:cubicBezTo>
                <a:cubicBezTo>
                  <a:pt x="545622" y="1097943"/>
                  <a:pt x="179083" y="917253"/>
                  <a:pt x="577049" y="1083075"/>
                </a:cubicBezTo>
                <a:cubicBezTo>
                  <a:pt x="612560" y="1097871"/>
                  <a:pt x="649172" y="1110260"/>
                  <a:pt x="683581" y="1127464"/>
                </a:cubicBezTo>
                <a:cubicBezTo>
                  <a:pt x="696815" y="1134081"/>
                  <a:pt x="704613" y="1151049"/>
                  <a:pt x="719092" y="1154097"/>
                </a:cubicBezTo>
                <a:cubicBezTo>
                  <a:pt x="818606" y="1175047"/>
                  <a:pt x="920362" y="1183399"/>
                  <a:pt x="1020932" y="1198485"/>
                </a:cubicBezTo>
                <a:cubicBezTo>
                  <a:pt x="1131072" y="1215006"/>
                  <a:pt x="1010787" y="1201022"/>
                  <a:pt x="1162975" y="1216240"/>
                </a:cubicBezTo>
                <a:cubicBezTo>
                  <a:pt x="1297221" y="1269941"/>
                  <a:pt x="1253094" y="1257770"/>
                  <a:pt x="1526959" y="1251751"/>
                </a:cubicBezTo>
                <a:cubicBezTo>
                  <a:pt x="1959266" y="1242250"/>
                  <a:pt x="2391052" y="1216240"/>
                  <a:pt x="2823099" y="1198485"/>
                </a:cubicBezTo>
                <a:cubicBezTo>
                  <a:pt x="2900039" y="1180730"/>
                  <a:pt x="2977838" y="1166353"/>
                  <a:pt x="3053919" y="1145219"/>
                </a:cubicBezTo>
                <a:cubicBezTo>
                  <a:pt x="3113531" y="1128660"/>
                  <a:pt x="3283578" y="1041253"/>
                  <a:pt x="3311371" y="1029809"/>
                </a:cubicBezTo>
                <a:cubicBezTo>
                  <a:pt x="3354636" y="1011994"/>
                  <a:pt x="3400148" y="1000217"/>
                  <a:pt x="3444536" y="985421"/>
                </a:cubicBezTo>
                <a:cubicBezTo>
                  <a:pt x="3503721" y="941033"/>
                  <a:pt x="3584027" y="915694"/>
                  <a:pt x="3622090" y="852256"/>
                </a:cubicBezTo>
                <a:cubicBezTo>
                  <a:pt x="3622534" y="851516"/>
                  <a:pt x="3800280" y="559030"/>
                  <a:pt x="3808521" y="532660"/>
                </a:cubicBezTo>
                <a:lnTo>
                  <a:pt x="3852909" y="390617"/>
                </a:lnTo>
                <a:cubicBezTo>
                  <a:pt x="3846148" y="316245"/>
                  <a:pt x="3855626" y="188186"/>
                  <a:pt x="3799643" y="115409"/>
                </a:cubicBezTo>
                <a:cubicBezTo>
                  <a:pt x="3761339" y="65614"/>
                  <a:pt x="3626770" y="49955"/>
                  <a:pt x="3595457" y="44388"/>
                </a:cubicBezTo>
                <a:cubicBezTo>
                  <a:pt x="3364991" y="3416"/>
                  <a:pt x="3366163" y="9753"/>
                  <a:pt x="3151573" y="0"/>
                </a:cubicBezTo>
                <a:lnTo>
                  <a:pt x="2112886" y="8877"/>
                </a:lnTo>
                <a:cubicBezTo>
                  <a:pt x="2058909" y="10476"/>
                  <a:pt x="2006428" y="27088"/>
                  <a:pt x="1953088" y="35510"/>
                </a:cubicBezTo>
                <a:lnTo>
                  <a:pt x="1775534" y="62143"/>
                </a:lnTo>
                <a:cubicBezTo>
                  <a:pt x="1583857" y="92408"/>
                  <a:pt x="1584418" y="100078"/>
                  <a:pt x="1358284" y="115409"/>
                </a:cubicBezTo>
                <a:cubicBezTo>
                  <a:pt x="1269661" y="121417"/>
                  <a:pt x="1180768" y="122819"/>
                  <a:pt x="1091954" y="124287"/>
                </a:cubicBezTo>
                <a:lnTo>
                  <a:pt x="248575" y="115409"/>
                </a:lnTo>
                <a:close/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D26532-42D7-395F-7D6B-EF1EC0AEA0C7}"/>
              </a:ext>
            </a:extLst>
          </p:cNvPr>
          <p:cNvSpPr txBox="1"/>
          <p:nvPr/>
        </p:nvSpPr>
        <p:spPr>
          <a:xfrm>
            <a:off x="5622526" y="2196417"/>
            <a:ext cx="2112886" cy="15696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When all players have moved, reset index to 0, implying that the player (MAX) will go next. Also increment depth</a:t>
            </a:r>
          </a:p>
        </p:txBody>
      </p:sp>
    </p:spTree>
    <p:extLst>
      <p:ext uri="{BB962C8B-B14F-4D97-AF65-F5344CB8AC3E}">
        <p14:creationId xmlns:p14="http://schemas.microsoft.com/office/powerpoint/2010/main" val="1405177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C8AAA-2EBF-DC2E-C40C-75AFF78E6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DF034-D593-27DB-C7C4-1BB059F4D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# Function for the player – MAX</a:t>
            </a:r>
          </a:p>
          <a:p>
            <a:pPr marL="0" indent="0">
              <a:buNone/>
            </a:pPr>
            <a:r>
              <a:rPr lang="en-US" sz="1600" dirty="0"/>
              <a:t>Max(s, </a:t>
            </a:r>
            <a:r>
              <a:rPr lang="en-US" sz="1600" dirty="0" err="1"/>
              <a:t>agent_index</a:t>
            </a:r>
            <a:r>
              <a:rPr lang="en-US" sz="1600" dirty="0"/>
              <a:t>, depth, </a:t>
            </a:r>
            <a:r>
              <a:rPr lang="en-US" sz="1600" dirty="0" err="1"/>
              <a:t>move_count</a:t>
            </a:r>
            <a:r>
              <a:rPr lang="en-US" sz="1600" dirty="0"/>
              <a:t> = 0):</a:t>
            </a:r>
          </a:p>
          <a:p>
            <a:pPr marL="0" indent="0">
              <a:buNone/>
            </a:pPr>
            <a:r>
              <a:rPr lang="en-US" sz="1600" dirty="0"/>
              <a:t>	if Terminal-Test(s) then return Utility(s, </a:t>
            </a:r>
            <a:r>
              <a:rPr lang="en-US" sz="1600" dirty="0" err="1"/>
              <a:t>agent_index</a:t>
            </a:r>
            <a:r>
              <a:rPr lang="en-US" sz="1600" dirty="0"/>
              <a:t>)</a:t>
            </a:r>
          </a:p>
          <a:p>
            <a:pPr marL="0" indent="0">
              <a:buNone/>
            </a:pPr>
            <a:r>
              <a:rPr lang="en-US" sz="1600" dirty="0"/>
              <a:t>	if Cutoff-test(s, d) then return Eval(s)</a:t>
            </a:r>
          </a:p>
          <a:p>
            <a:pPr marL="0" indent="0">
              <a:buNone/>
            </a:pPr>
            <a:r>
              <a:rPr lang="en-US" sz="1600" dirty="0"/>
              <a:t>	if </a:t>
            </a:r>
            <a:r>
              <a:rPr lang="en-US" sz="1600" dirty="0" err="1"/>
              <a:t>move_count</a:t>
            </a:r>
            <a:r>
              <a:rPr lang="en-US" sz="1600" dirty="0"/>
              <a:t> == maximum number of moves allowed then</a:t>
            </a:r>
          </a:p>
          <a:p>
            <a:pPr marL="0" indent="0">
              <a:buNone/>
            </a:pPr>
            <a:r>
              <a:rPr lang="en-US" sz="1600" dirty="0"/>
              <a:t>		return MAX a in Actions(s) (Minimax(Result(s, a), </a:t>
            </a:r>
            <a:r>
              <a:rPr lang="en-US" sz="1600" dirty="0" err="1"/>
              <a:t>agent_index</a:t>
            </a:r>
            <a:r>
              <a:rPr lang="en-US" sz="1600" dirty="0"/>
              <a:t> + 1, depth)[0], action)</a:t>
            </a:r>
          </a:p>
          <a:p>
            <a:pPr marL="0" indent="0">
              <a:buNone/>
            </a:pPr>
            <a:r>
              <a:rPr lang="en-US" sz="1600" dirty="0"/>
              <a:t>	else</a:t>
            </a:r>
          </a:p>
          <a:p>
            <a:pPr marL="0" indent="0">
              <a:buNone/>
            </a:pPr>
            <a:r>
              <a:rPr lang="en-US" sz="1600" dirty="0"/>
              <a:t>		return MAX a in Actions(s) (Max(Result(s, a), </a:t>
            </a:r>
            <a:r>
              <a:rPr lang="en-US" sz="1600" dirty="0" err="1"/>
              <a:t>agent_index</a:t>
            </a:r>
            <a:r>
              <a:rPr lang="en-US" sz="1600" dirty="0"/>
              <a:t>, depth, </a:t>
            </a:r>
            <a:r>
              <a:rPr lang="en-US" sz="1600" dirty="0" err="1"/>
              <a:t>move_count</a:t>
            </a:r>
            <a:r>
              <a:rPr lang="en-US" sz="1600" dirty="0"/>
              <a:t> + 1)[0], action)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D922DFE-FF3C-E0A8-AA5D-8EAE27D8ED9C}"/>
              </a:ext>
            </a:extLst>
          </p:cNvPr>
          <p:cNvSpPr/>
          <p:nvPr/>
        </p:nvSpPr>
        <p:spPr>
          <a:xfrm>
            <a:off x="3107184" y="2148396"/>
            <a:ext cx="1580226" cy="417251"/>
          </a:xfrm>
          <a:custGeom>
            <a:avLst/>
            <a:gdLst>
              <a:gd name="connsiteX0" fmla="*/ 177554 w 1580226"/>
              <a:gd name="connsiteY0" fmla="*/ 0 h 417251"/>
              <a:gd name="connsiteX1" fmla="*/ 35511 w 1580226"/>
              <a:gd name="connsiteY1" fmla="*/ 35511 h 417251"/>
              <a:gd name="connsiteX2" fmla="*/ 0 w 1580226"/>
              <a:gd name="connsiteY2" fmla="*/ 62144 h 417251"/>
              <a:gd name="connsiteX3" fmla="*/ 8878 w 1580226"/>
              <a:gd name="connsiteY3" fmla="*/ 213064 h 417251"/>
              <a:gd name="connsiteX4" fmla="*/ 26633 w 1580226"/>
              <a:gd name="connsiteY4" fmla="*/ 239697 h 417251"/>
              <a:gd name="connsiteX5" fmla="*/ 71022 w 1580226"/>
              <a:gd name="connsiteY5" fmla="*/ 284086 h 417251"/>
              <a:gd name="connsiteX6" fmla="*/ 97655 w 1580226"/>
              <a:gd name="connsiteY6" fmla="*/ 319596 h 417251"/>
              <a:gd name="connsiteX7" fmla="*/ 168676 w 1580226"/>
              <a:gd name="connsiteY7" fmla="*/ 363985 h 417251"/>
              <a:gd name="connsiteX8" fmla="*/ 248575 w 1580226"/>
              <a:gd name="connsiteY8" fmla="*/ 399495 h 417251"/>
              <a:gd name="connsiteX9" fmla="*/ 372863 w 1580226"/>
              <a:gd name="connsiteY9" fmla="*/ 417251 h 417251"/>
              <a:gd name="connsiteX10" fmla="*/ 1331651 w 1580226"/>
              <a:gd name="connsiteY10" fmla="*/ 408373 h 417251"/>
              <a:gd name="connsiteX11" fmla="*/ 1402672 w 1580226"/>
              <a:gd name="connsiteY11" fmla="*/ 381740 h 417251"/>
              <a:gd name="connsiteX12" fmla="*/ 1464816 w 1580226"/>
              <a:gd name="connsiteY12" fmla="*/ 337352 h 417251"/>
              <a:gd name="connsiteX13" fmla="*/ 1518082 w 1580226"/>
              <a:gd name="connsiteY13" fmla="*/ 292963 h 417251"/>
              <a:gd name="connsiteX14" fmla="*/ 1553593 w 1580226"/>
              <a:gd name="connsiteY14" fmla="*/ 239697 h 417251"/>
              <a:gd name="connsiteX15" fmla="*/ 1580226 w 1580226"/>
              <a:gd name="connsiteY15" fmla="*/ 204187 h 417251"/>
              <a:gd name="connsiteX16" fmla="*/ 1535837 w 1580226"/>
              <a:gd name="connsiteY16" fmla="*/ 53266 h 417251"/>
              <a:gd name="connsiteX17" fmla="*/ 1473694 w 1580226"/>
              <a:gd name="connsiteY17" fmla="*/ 35511 h 417251"/>
              <a:gd name="connsiteX18" fmla="*/ 1384917 w 1580226"/>
              <a:gd name="connsiteY18" fmla="*/ 17755 h 417251"/>
              <a:gd name="connsiteX19" fmla="*/ 949911 w 1580226"/>
              <a:gd name="connsiteY19" fmla="*/ 0 h 417251"/>
              <a:gd name="connsiteX20" fmla="*/ 115410 w 1580226"/>
              <a:gd name="connsiteY20" fmla="*/ 35511 h 417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580226" h="417251">
                <a:moveTo>
                  <a:pt x="177554" y="0"/>
                </a:moveTo>
                <a:cubicBezTo>
                  <a:pt x="129116" y="8807"/>
                  <a:pt x="79360" y="11150"/>
                  <a:pt x="35511" y="35511"/>
                </a:cubicBezTo>
                <a:cubicBezTo>
                  <a:pt x="22577" y="42697"/>
                  <a:pt x="11837" y="53266"/>
                  <a:pt x="0" y="62144"/>
                </a:cubicBezTo>
                <a:cubicBezTo>
                  <a:pt x="2959" y="112451"/>
                  <a:pt x="1403" y="163228"/>
                  <a:pt x="8878" y="213064"/>
                </a:cubicBezTo>
                <a:cubicBezTo>
                  <a:pt x="10461" y="223616"/>
                  <a:pt x="19607" y="231667"/>
                  <a:pt x="26633" y="239697"/>
                </a:cubicBezTo>
                <a:cubicBezTo>
                  <a:pt x="40412" y="255445"/>
                  <a:pt x="57120" y="268446"/>
                  <a:pt x="71022" y="284086"/>
                </a:cubicBezTo>
                <a:cubicBezTo>
                  <a:pt x="80852" y="295145"/>
                  <a:pt x="87193" y="309134"/>
                  <a:pt x="97655" y="319596"/>
                </a:cubicBezTo>
                <a:cubicBezTo>
                  <a:pt x="118455" y="340396"/>
                  <a:pt x="142559" y="351931"/>
                  <a:pt x="168676" y="363985"/>
                </a:cubicBezTo>
                <a:cubicBezTo>
                  <a:pt x="195138" y="376198"/>
                  <a:pt x="220374" y="392138"/>
                  <a:pt x="248575" y="399495"/>
                </a:cubicBezTo>
                <a:cubicBezTo>
                  <a:pt x="289070" y="410059"/>
                  <a:pt x="331434" y="411332"/>
                  <a:pt x="372863" y="417251"/>
                </a:cubicBezTo>
                <a:lnTo>
                  <a:pt x="1331651" y="408373"/>
                </a:lnTo>
                <a:cubicBezTo>
                  <a:pt x="1356919" y="407502"/>
                  <a:pt x="1380363" y="393638"/>
                  <a:pt x="1402672" y="381740"/>
                </a:cubicBezTo>
                <a:cubicBezTo>
                  <a:pt x="1425133" y="369761"/>
                  <a:pt x="1444639" y="352873"/>
                  <a:pt x="1464816" y="337352"/>
                </a:cubicBezTo>
                <a:cubicBezTo>
                  <a:pt x="1483135" y="323260"/>
                  <a:pt x="1502535" y="310065"/>
                  <a:pt x="1518082" y="292963"/>
                </a:cubicBezTo>
                <a:cubicBezTo>
                  <a:pt x="1532436" y="277173"/>
                  <a:pt x="1541356" y="257179"/>
                  <a:pt x="1553593" y="239697"/>
                </a:cubicBezTo>
                <a:cubicBezTo>
                  <a:pt x="1562078" y="227576"/>
                  <a:pt x="1571348" y="216024"/>
                  <a:pt x="1580226" y="204187"/>
                </a:cubicBezTo>
                <a:cubicBezTo>
                  <a:pt x="1565430" y="153880"/>
                  <a:pt x="1563838" y="97602"/>
                  <a:pt x="1535837" y="53266"/>
                </a:cubicBezTo>
                <a:cubicBezTo>
                  <a:pt x="1524333" y="35051"/>
                  <a:pt x="1494665" y="40445"/>
                  <a:pt x="1473694" y="35511"/>
                </a:cubicBezTo>
                <a:cubicBezTo>
                  <a:pt x="1444318" y="28599"/>
                  <a:pt x="1414819" y="21832"/>
                  <a:pt x="1384917" y="17755"/>
                </a:cubicBezTo>
                <a:cubicBezTo>
                  <a:pt x="1273856" y="2610"/>
                  <a:pt x="992410" y="1149"/>
                  <a:pt x="949911" y="0"/>
                </a:cubicBezTo>
                <a:lnTo>
                  <a:pt x="115410" y="35511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151A83-ED9E-90EC-6FC6-3DDFE20C1087}"/>
              </a:ext>
            </a:extLst>
          </p:cNvPr>
          <p:cNvSpPr txBox="1"/>
          <p:nvPr/>
        </p:nvSpPr>
        <p:spPr>
          <a:xfrm>
            <a:off x="3897297" y="1496152"/>
            <a:ext cx="7190912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In slide 14, we didn’t specify this parameter. Therefore, it will be initialized to 0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588E716-20CE-703C-3259-DC1DE7505105}"/>
              </a:ext>
            </a:extLst>
          </p:cNvPr>
          <p:cNvSpPr/>
          <p:nvPr/>
        </p:nvSpPr>
        <p:spPr>
          <a:xfrm>
            <a:off x="1997476" y="3172477"/>
            <a:ext cx="4955648" cy="414758"/>
          </a:xfrm>
          <a:custGeom>
            <a:avLst/>
            <a:gdLst>
              <a:gd name="connsiteX0" fmla="*/ 0 w 4955648"/>
              <a:gd name="connsiteY0" fmla="*/ 50117 h 414758"/>
              <a:gd name="connsiteX1" fmla="*/ 53266 w 4955648"/>
              <a:gd name="connsiteY1" fmla="*/ 396346 h 414758"/>
              <a:gd name="connsiteX2" fmla="*/ 213064 w 4955648"/>
              <a:gd name="connsiteY2" fmla="*/ 387469 h 414758"/>
              <a:gd name="connsiteX3" fmla="*/ 461639 w 4955648"/>
              <a:gd name="connsiteY3" fmla="*/ 378591 h 414758"/>
              <a:gd name="connsiteX4" fmla="*/ 4944862 w 4955648"/>
              <a:gd name="connsiteY4" fmla="*/ 369713 h 414758"/>
              <a:gd name="connsiteX5" fmla="*/ 4953740 w 4955648"/>
              <a:gd name="connsiteY5" fmla="*/ 298692 h 414758"/>
              <a:gd name="connsiteX6" fmla="*/ 4287914 w 4955648"/>
              <a:gd name="connsiteY6" fmla="*/ 41240 h 414758"/>
              <a:gd name="connsiteX7" fmla="*/ 3755254 w 4955648"/>
              <a:gd name="connsiteY7" fmla="*/ 67873 h 414758"/>
              <a:gd name="connsiteX8" fmla="*/ 0 w 4955648"/>
              <a:gd name="connsiteY8" fmla="*/ 50117 h 414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5648" h="414758">
                <a:moveTo>
                  <a:pt x="0" y="50117"/>
                </a:moveTo>
                <a:cubicBezTo>
                  <a:pt x="17755" y="165527"/>
                  <a:pt x="-9087" y="297620"/>
                  <a:pt x="53266" y="396346"/>
                </a:cubicBezTo>
                <a:cubicBezTo>
                  <a:pt x="81753" y="441451"/>
                  <a:pt x="159766" y="389786"/>
                  <a:pt x="213064" y="387469"/>
                </a:cubicBezTo>
                <a:cubicBezTo>
                  <a:pt x="295897" y="383868"/>
                  <a:pt x="378728" y="378902"/>
                  <a:pt x="461639" y="378591"/>
                </a:cubicBezTo>
                <a:lnTo>
                  <a:pt x="4944862" y="369713"/>
                </a:lnTo>
                <a:cubicBezTo>
                  <a:pt x="4947821" y="346039"/>
                  <a:pt x="4960374" y="321609"/>
                  <a:pt x="4953740" y="298692"/>
                </a:cubicBezTo>
                <a:cubicBezTo>
                  <a:pt x="4826308" y="-141524"/>
                  <a:pt x="4848528" y="32341"/>
                  <a:pt x="4287914" y="41240"/>
                </a:cubicBezTo>
                <a:cubicBezTo>
                  <a:pt x="4040765" y="67255"/>
                  <a:pt x="4085117" y="67157"/>
                  <a:pt x="3755254" y="67873"/>
                </a:cubicBezTo>
                <a:lnTo>
                  <a:pt x="0" y="50117"/>
                </a:lnTo>
                <a:close/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E109CA-F16F-5994-1D4C-D6A24B307C94}"/>
              </a:ext>
            </a:extLst>
          </p:cNvPr>
          <p:cNvSpPr txBox="1"/>
          <p:nvPr/>
        </p:nvSpPr>
        <p:spPr>
          <a:xfrm>
            <a:off x="7066625" y="2428015"/>
            <a:ext cx="3728622" cy="10772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If player MAX has used all of their allowed moves, it is no longer their turn. Therefore, we need to give the turn to the next opponent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A059A74-0C00-30B5-77DC-A9EAFCBB4CA3}"/>
              </a:ext>
            </a:extLst>
          </p:cNvPr>
          <p:cNvSpPr/>
          <p:nvPr/>
        </p:nvSpPr>
        <p:spPr>
          <a:xfrm>
            <a:off x="6747029" y="3542190"/>
            <a:ext cx="1447728" cy="426128"/>
          </a:xfrm>
          <a:custGeom>
            <a:avLst/>
            <a:gdLst>
              <a:gd name="connsiteX0" fmla="*/ 88777 w 1447728"/>
              <a:gd name="connsiteY0" fmla="*/ 62144 h 426128"/>
              <a:gd name="connsiteX1" fmla="*/ 26633 w 1447728"/>
              <a:gd name="connsiteY1" fmla="*/ 124288 h 426128"/>
              <a:gd name="connsiteX2" fmla="*/ 0 w 1447728"/>
              <a:gd name="connsiteY2" fmla="*/ 266330 h 426128"/>
              <a:gd name="connsiteX3" fmla="*/ 8878 w 1447728"/>
              <a:gd name="connsiteY3" fmla="*/ 319596 h 426128"/>
              <a:gd name="connsiteX4" fmla="*/ 62144 w 1447728"/>
              <a:gd name="connsiteY4" fmla="*/ 346229 h 426128"/>
              <a:gd name="connsiteX5" fmla="*/ 150921 w 1447728"/>
              <a:gd name="connsiteY5" fmla="*/ 363985 h 426128"/>
              <a:gd name="connsiteX6" fmla="*/ 310719 w 1447728"/>
              <a:gd name="connsiteY6" fmla="*/ 390618 h 426128"/>
              <a:gd name="connsiteX7" fmla="*/ 878889 w 1447728"/>
              <a:gd name="connsiteY7" fmla="*/ 426128 h 426128"/>
              <a:gd name="connsiteX8" fmla="*/ 1269507 w 1447728"/>
              <a:gd name="connsiteY8" fmla="*/ 417251 h 426128"/>
              <a:gd name="connsiteX9" fmla="*/ 1358284 w 1447728"/>
              <a:gd name="connsiteY9" fmla="*/ 381740 h 426128"/>
              <a:gd name="connsiteX10" fmla="*/ 1429305 w 1447728"/>
              <a:gd name="connsiteY10" fmla="*/ 319596 h 426128"/>
              <a:gd name="connsiteX11" fmla="*/ 1438183 w 1447728"/>
              <a:gd name="connsiteY11" fmla="*/ 292963 h 426128"/>
              <a:gd name="connsiteX12" fmla="*/ 1429305 w 1447728"/>
              <a:gd name="connsiteY12" fmla="*/ 150921 h 426128"/>
              <a:gd name="connsiteX13" fmla="*/ 1402672 w 1447728"/>
              <a:gd name="connsiteY13" fmla="*/ 115410 h 426128"/>
              <a:gd name="connsiteX14" fmla="*/ 1376039 w 1447728"/>
              <a:gd name="connsiteY14" fmla="*/ 71022 h 426128"/>
              <a:gd name="connsiteX15" fmla="*/ 1296140 w 1447728"/>
              <a:gd name="connsiteY15" fmla="*/ 44389 h 426128"/>
              <a:gd name="connsiteX16" fmla="*/ 1171853 w 1447728"/>
              <a:gd name="connsiteY16" fmla="*/ 0 h 426128"/>
              <a:gd name="connsiteX17" fmla="*/ 577049 w 1447728"/>
              <a:gd name="connsiteY17" fmla="*/ 8878 h 426128"/>
              <a:gd name="connsiteX18" fmla="*/ 470517 w 1447728"/>
              <a:gd name="connsiteY18" fmla="*/ 17756 h 426128"/>
              <a:gd name="connsiteX19" fmla="*/ 204187 w 1447728"/>
              <a:gd name="connsiteY19" fmla="*/ 44389 h 426128"/>
              <a:gd name="connsiteX20" fmla="*/ 88777 w 1447728"/>
              <a:gd name="connsiteY20" fmla="*/ 62144 h 426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447728" h="426128">
                <a:moveTo>
                  <a:pt x="88777" y="62144"/>
                </a:moveTo>
                <a:cubicBezTo>
                  <a:pt x="59185" y="75460"/>
                  <a:pt x="34709" y="98040"/>
                  <a:pt x="26633" y="124288"/>
                </a:cubicBezTo>
                <a:cubicBezTo>
                  <a:pt x="18894" y="149439"/>
                  <a:pt x="5759" y="231775"/>
                  <a:pt x="0" y="266330"/>
                </a:cubicBezTo>
                <a:cubicBezTo>
                  <a:pt x="2959" y="284085"/>
                  <a:pt x="-2173" y="305387"/>
                  <a:pt x="8878" y="319596"/>
                </a:cubicBezTo>
                <a:cubicBezTo>
                  <a:pt x="21065" y="335265"/>
                  <a:pt x="43197" y="340308"/>
                  <a:pt x="62144" y="346229"/>
                </a:cubicBezTo>
                <a:cubicBezTo>
                  <a:pt x="90949" y="355231"/>
                  <a:pt x="121461" y="357438"/>
                  <a:pt x="150921" y="363985"/>
                </a:cubicBezTo>
                <a:cubicBezTo>
                  <a:pt x="249272" y="385841"/>
                  <a:pt x="199515" y="383104"/>
                  <a:pt x="310719" y="390618"/>
                </a:cubicBezTo>
                <a:lnTo>
                  <a:pt x="878889" y="426128"/>
                </a:lnTo>
                <a:cubicBezTo>
                  <a:pt x="1009095" y="423169"/>
                  <a:pt x="1139822" y="429259"/>
                  <a:pt x="1269507" y="417251"/>
                </a:cubicBezTo>
                <a:cubicBezTo>
                  <a:pt x="1301243" y="414312"/>
                  <a:pt x="1358284" y="381740"/>
                  <a:pt x="1358284" y="381740"/>
                </a:cubicBezTo>
                <a:cubicBezTo>
                  <a:pt x="1369320" y="372911"/>
                  <a:pt x="1417868" y="336752"/>
                  <a:pt x="1429305" y="319596"/>
                </a:cubicBezTo>
                <a:cubicBezTo>
                  <a:pt x="1434496" y="311810"/>
                  <a:pt x="1435224" y="301841"/>
                  <a:pt x="1438183" y="292963"/>
                </a:cubicBezTo>
                <a:cubicBezTo>
                  <a:pt x="1448847" y="228974"/>
                  <a:pt x="1455911" y="225419"/>
                  <a:pt x="1429305" y="150921"/>
                </a:cubicBezTo>
                <a:cubicBezTo>
                  <a:pt x="1424329" y="136987"/>
                  <a:pt x="1410879" y="127721"/>
                  <a:pt x="1402672" y="115410"/>
                </a:cubicBezTo>
                <a:cubicBezTo>
                  <a:pt x="1393101" y="101053"/>
                  <a:pt x="1390396" y="80593"/>
                  <a:pt x="1376039" y="71022"/>
                </a:cubicBezTo>
                <a:cubicBezTo>
                  <a:pt x="1352680" y="55450"/>
                  <a:pt x="1322206" y="54815"/>
                  <a:pt x="1296140" y="44389"/>
                </a:cubicBezTo>
                <a:cubicBezTo>
                  <a:pt x="1170983" y="-5674"/>
                  <a:pt x="1323676" y="37957"/>
                  <a:pt x="1171853" y="0"/>
                </a:cubicBezTo>
                <a:lnTo>
                  <a:pt x="577049" y="8878"/>
                </a:lnTo>
                <a:cubicBezTo>
                  <a:pt x="541427" y="9780"/>
                  <a:pt x="505793" y="12717"/>
                  <a:pt x="470517" y="17756"/>
                </a:cubicBezTo>
                <a:cubicBezTo>
                  <a:pt x="179406" y="59343"/>
                  <a:pt x="761017" y="10642"/>
                  <a:pt x="204187" y="44389"/>
                </a:cubicBezTo>
                <a:cubicBezTo>
                  <a:pt x="168618" y="46545"/>
                  <a:pt x="118369" y="48828"/>
                  <a:pt x="88777" y="62144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DF886B-199A-2327-FEB2-2E76120739E0}"/>
              </a:ext>
            </a:extLst>
          </p:cNvPr>
          <p:cNvSpPr/>
          <p:nvPr/>
        </p:nvSpPr>
        <p:spPr>
          <a:xfrm>
            <a:off x="1704297" y="3869140"/>
            <a:ext cx="612775" cy="472041"/>
          </a:xfrm>
          <a:custGeom>
            <a:avLst/>
            <a:gdLst>
              <a:gd name="connsiteX0" fmla="*/ 213280 w 612775"/>
              <a:gd name="connsiteY0" fmla="*/ 1524 h 472041"/>
              <a:gd name="connsiteX1" fmla="*/ 53482 w 612775"/>
              <a:gd name="connsiteY1" fmla="*/ 90301 h 472041"/>
              <a:gd name="connsiteX2" fmla="*/ 17971 w 612775"/>
              <a:gd name="connsiteY2" fmla="*/ 134689 h 472041"/>
              <a:gd name="connsiteX3" fmla="*/ 9093 w 612775"/>
              <a:gd name="connsiteY3" fmla="*/ 187955 h 472041"/>
              <a:gd name="connsiteX4" fmla="*/ 17971 w 612775"/>
              <a:gd name="connsiteY4" fmla="*/ 321120 h 472041"/>
              <a:gd name="connsiteX5" fmla="*/ 195524 w 612775"/>
              <a:gd name="connsiteY5" fmla="*/ 436530 h 472041"/>
              <a:gd name="connsiteX6" fmla="*/ 346445 w 612775"/>
              <a:gd name="connsiteY6" fmla="*/ 472041 h 472041"/>
              <a:gd name="connsiteX7" fmla="*/ 470732 w 612775"/>
              <a:gd name="connsiteY7" fmla="*/ 463163 h 472041"/>
              <a:gd name="connsiteX8" fmla="*/ 515120 w 612775"/>
              <a:gd name="connsiteY8" fmla="*/ 445408 h 472041"/>
              <a:gd name="connsiteX9" fmla="*/ 586142 w 612775"/>
              <a:gd name="connsiteY9" fmla="*/ 383264 h 472041"/>
              <a:gd name="connsiteX10" fmla="*/ 612775 w 612775"/>
              <a:gd name="connsiteY10" fmla="*/ 285610 h 472041"/>
              <a:gd name="connsiteX11" fmla="*/ 603897 w 612775"/>
              <a:gd name="connsiteY11" fmla="*/ 134689 h 472041"/>
              <a:gd name="connsiteX12" fmla="*/ 586142 w 612775"/>
              <a:gd name="connsiteY12" fmla="*/ 99178 h 472041"/>
              <a:gd name="connsiteX13" fmla="*/ 523998 w 612775"/>
              <a:gd name="connsiteY13" fmla="*/ 54790 h 472041"/>
              <a:gd name="connsiteX14" fmla="*/ 293179 w 612775"/>
              <a:gd name="connsiteY14" fmla="*/ 1524 h 472041"/>
              <a:gd name="connsiteX15" fmla="*/ 133381 w 612775"/>
              <a:gd name="connsiteY15" fmla="*/ 1524 h 472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12775" h="472041">
                <a:moveTo>
                  <a:pt x="213280" y="1524"/>
                </a:moveTo>
                <a:cubicBezTo>
                  <a:pt x="163056" y="26636"/>
                  <a:pt x="94710" y="59380"/>
                  <a:pt x="53482" y="90301"/>
                </a:cubicBezTo>
                <a:cubicBezTo>
                  <a:pt x="38323" y="101670"/>
                  <a:pt x="29808" y="119893"/>
                  <a:pt x="17971" y="134689"/>
                </a:cubicBezTo>
                <a:cubicBezTo>
                  <a:pt x="15012" y="152444"/>
                  <a:pt x="11830" y="170164"/>
                  <a:pt x="9093" y="187955"/>
                </a:cubicBezTo>
                <a:cubicBezTo>
                  <a:pt x="1804" y="235333"/>
                  <a:pt x="-10735" y="275190"/>
                  <a:pt x="17971" y="321120"/>
                </a:cubicBezTo>
                <a:cubicBezTo>
                  <a:pt x="64346" y="395321"/>
                  <a:pt x="117663" y="406869"/>
                  <a:pt x="195524" y="436530"/>
                </a:cubicBezTo>
                <a:cubicBezTo>
                  <a:pt x="278981" y="468323"/>
                  <a:pt x="263777" y="461707"/>
                  <a:pt x="346445" y="472041"/>
                </a:cubicBezTo>
                <a:cubicBezTo>
                  <a:pt x="387874" y="469082"/>
                  <a:pt x="429706" y="469641"/>
                  <a:pt x="470732" y="463163"/>
                </a:cubicBezTo>
                <a:cubicBezTo>
                  <a:pt x="486473" y="460678"/>
                  <a:pt x="501455" y="453607"/>
                  <a:pt x="515120" y="445408"/>
                </a:cubicBezTo>
                <a:cubicBezTo>
                  <a:pt x="542217" y="429150"/>
                  <a:pt x="564064" y="405342"/>
                  <a:pt x="586142" y="383264"/>
                </a:cubicBezTo>
                <a:cubicBezTo>
                  <a:pt x="606456" y="342635"/>
                  <a:pt x="612775" y="339354"/>
                  <a:pt x="612775" y="285610"/>
                </a:cubicBezTo>
                <a:cubicBezTo>
                  <a:pt x="612775" y="235216"/>
                  <a:pt x="611024" y="184576"/>
                  <a:pt x="603897" y="134689"/>
                </a:cubicBezTo>
                <a:cubicBezTo>
                  <a:pt x="602025" y="121588"/>
                  <a:pt x="593834" y="109947"/>
                  <a:pt x="586142" y="99178"/>
                </a:cubicBezTo>
                <a:cubicBezTo>
                  <a:pt x="570128" y="76758"/>
                  <a:pt x="549681" y="63855"/>
                  <a:pt x="523998" y="54790"/>
                </a:cubicBezTo>
                <a:cubicBezTo>
                  <a:pt x="445031" y="26920"/>
                  <a:pt x="377155" y="6942"/>
                  <a:pt x="293179" y="1524"/>
                </a:cubicBezTo>
                <a:cubicBezTo>
                  <a:pt x="240024" y="-1905"/>
                  <a:pt x="186647" y="1524"/>
                  <a:pt x="133381" y="1524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AF6BA4D-720B-DD3A-ECA9-429A88A841A7}"/>
              </a:ext>
            </a:extLst>
          </p:cNvPr>
          <p:cNvSpPr/>
          <p:nvPr/>
        </p:nvSpPr>
        <p:spPr>
          <a:xfrm>
            <a:off x="8092122" y="4199138"/>
            <a:ext cx="1440545" cy="408373"/>
          </a:xfrm>
          <a:custGeom>
            <a:avLst/>
            <a:gdLst>
              <a:gd name="connsiteX0" fmla="*/ 93090 w 1440545"/>
              <a:gd name="connsiteY0" fmla="*/ 88777 h 408373"/>
              <a:gd name="connsiteX1" fmla="*/ 22068 w 1440545"/>
              <a:gd name="connsiteY1" fmla="*/ 150920 h 408373"/>
              <a:gd name="connsiteX2" fmla="*/ 13191 w 1440545"/>
              <a:gd name="connsiteY2" fmla="*/ 328474 h 408373"/>
              <a:gd name="connsiteX3" fmla="*/ 30946 w 1440545"/>
              <a:gd name="connsiteY3" fmla="*/ 355107 h 408373"/>
              <a:gd name="connsiteX4" fmla="*/ 199622 w 1440545"/>
              <a:gd name="connsiteY4" fmla="*/ 408373 h 408373"/>
              <a:gd name="connsiteX5" fmla="*/ 1105144 w 1440545"/>
              <a:gd name="connsiteY5" fmla="*/ 399495 h 408373"/>
              <a:gd name="connsiteX6" fmla="*/ 1167288 w 1440545"/>
              <a:gd name="connsiteY6" fmla="*/ 390617 h 408373"/>
              <a:gd name="connsiteX7" fmla="*/ 1256064 w 1440545"/>
              <a:gd name="connsiteY7" fmla="*/ 381740 h 408373"/>
              <a:gd name="connsiteX8" fmla="*/ 1300453 w 1440545"/>
              <a:gd name="connsiteY8" fmla="*/ 372862 h 408373"/>
              <a:gd name="connsiteX9" fmla="*/ 1353719 w 1440545"/>
              <a:gd name="connsiteY9" fmla="*/ 363984 h 408373"/>
              <a:gd name="connsiteX10" fmla="*/ 1380352 w 1440545"/>
              <a:gd name="connsiteY10" fmla="*/ 346229 h 408373"/>
              <a:gd name="connsiteX11" fmla="*/ 1424740 w 1440545"/>
              <a:gd name="connsiteY11" fmla="*/ 310718 h 408373"/>
              <a:gd name="connsiteX12" fmla="*/ 1424740 w 1440545"/>
              <a:gd name="connsiteY12" fmla="*/ 115410 h 408373"/>
              <a:gd name="connsiteX13" fmla="*/ 1398107 w 1440545"/>
              <a:gd name="connsiteY13" fmla="*/ 97654 h 408373"/>
              <a:gd name="connsiteX14" fmla="*/ 1353719 w 1440545"/>
              <a:gd name="connsiteY14" fmla="*/ 62144 h 408373"/>
              <a:gd name="connsiteX15" fmla="*/ 1122899 w 1440545"/>
              <a:gd name="connsiteY15" fmla="*/ 8878 h 408373"/>
              <a:gd name="connsiteX16" fmla="*/ 1051878 w 1440545"/>
              <a:gd name="connsiteY16" fmla="*/ 0 h 408373"/>
              <a:gd name="connsiteX17" fmla="*/ 190744 w 1440545"/>
              <a:gd name="connsiteY17" fmla="*/ 17755 h 408373"/>
              <a:gd name="connsiteX18" fmla="*/ 84212 w 1440545"/>
              <a:gd name="connsiteY18" fmla="*/ 62144 h 408373"/>
              <a:gd name="connsiteX19" fmla="*/ 57579 w 1440545"/>
              <a:gd name="connsiteY19" fmla="*/ 71021 h 408373"/>
              <a:gd name="connsiteX20" fmla="*/ 39824 w 1440545"/>
              <a:gd name="connsiteY20" fmla="*/ 88777 h 408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440545" h="408373">
                <a:moveTo>
                  <a:pt x="93090" y="88777"/>
                </a:moveTo>
                <a:cubicBezTo>
                  <a:pt x="69416" y="109491"/>
                  <a:pt x="43228" y="127644"/>
                  <a:pt x="22068" y="150920"/>
                </a:cubicBezTo>
                <a:cubicBezTo>
                  <a:pt x="-18101" y="195106"/>
                  <a:pt x="7784" y="294232"/>
                  <a:pt x="13191" y="328474"/>
                </a:cubicBezTo>
                <a:cubicBezTo>
                  <a:pt x="14855" y="339013"/>
                  <a:pt x="22068" y="349189"/>
                  <a:pt x="30946" y="355107"/>
                </a:cubicBezTo>
                <a:cubicBezTo>
                  <a:pt x="71997" y="382475"/>
                  <a:pt x="160127" y="398499"/>
                  <a:pt x="199622" y="408373"/>
                </a:cubicBezTo>
                <a:lnTo>
                  <a:pt x="1105144" y="399495"/>
                </a:lnTo>
                <a:cubicBezTo>
                  <a:pt x="1126065" y="399111"/>
                  <a:pt x="1146506" y="393062"/>
                  <a:pt x="1167288" y="390617"/>
                </a:cubicBezTo>
                <a:cubicBezTo>
                  <a:pt x="1196824" y="387142"/>
                  <a:pt x="1226472" y="384699"/>
                  <a:pt x="1256064" y="381740"/>
                </a:cubicBezTo>
                <a:lnTo>
                  <a:pt x="1300453" y="372862"/>
                </a:lnTo>
                <a:cubicBezTo>
                  <a:pt x="1318163" y="369642"/>
                  <a:pt x="1336642" y="369676"/>
                  <a:pt x="1353719" y="363984"/>
                </a:cubicBezTo>
                <a:cubicBezTo>
                  <a:pt x="1363841" y="360610"/>
                  <a:pt x="1371816" y="352631"/>
                  <a:pt x="1380352" y="346229"/>
                </a:cubicBezTo>
                <a:cubicBezTo>
                  <a:pt x="1395511" y="334860"/>
                  <a:pt x="1409944" y="322555"/>
                  <a:pt x="1424740" y="310718"/>
                </a:cubicBezTo>
                <a:cubicBezTo>
                  <a:pt x="1443401" y="236078"/>
                  <a:pt x="1448096" y="232189"/>
                  <a:pt x="1424740" y="115410"/>
                </a:cubicBezTo>
                <a:cubicBezTo>
                  <a:pt x="1422647" y="104947"/>
                  <a:pt x="1406643" y="104056"/>
                  <a:pt x="1398107" y="97654"/>
                </a:cubicBezTo>
                <a:cubicBezTo>
                  <a:pt x="1382949" y="86285"/>
                  <a:pt x="1370864" y="70212"/>
                  <a:pt x="1353719" y="62144"/>
                </a:cubicBezTo>
                <a:cubicBezTo>
                  <a:pt x="1270339" y="22906"/>
                  <a:pt x="1213969" y="21297"/>
                  <a:pt x="1122899" y="8878"/>
                </a:cubicBezTo>
                <a:cubicBezTo>
                  <a:pt x="1099260" y="5654"/>
                  <a:pt x="1075552" y="2959"/>
                  <a:pt x="1051878" y="0"/>
                </a:cubicBezTo>
                <a:cubicBezTo>
                  <a:pt x="764833" y="5918"/>
                  <a:pt x="477259" y="-645"/>
                  <a:pt x="190744" y="17755"/>
                </a:cubicBezTo>
                <a:cubicBezTo>
                  <a:pt x="152353" y="20220"/>
                  <a:pt x="120708" y="49980"/>
                  <a:pt x="84212" y="62144"/>
                </a:cubicBezTo>
                <a:cubicBezTo>
                  <a:pt x="75334" y="65103"/>
                  <a:pt x="65603" y="66206"/>
                  <a:pt x="57579" y="71021"/>
                </a:cubicBezTo>
                <a:cubicBezTo>
                  <a:pt x="50402" y="75327"/>
                  <a:pt x="45742" y="82858"/>
                  <a:pt x="39824" y="88777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5FE241-FEF3-AB4A-2F3B-910817954733}"/>
              </a:ext>
            </a:extLst>
          </p:cNvPr>
          <p:cNvSpPr txBox="1"/>
          <p:nvPr/>
        </p:nvSpPr>
        <p:spPr>
          <a:xfrm>
            <a:off x="665825" y="4678785"/>
            <a:ext cx="9845336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If MAX still has moves to make, we let him stay in control. Note how we increment </a:t>
            </a:r>
            <a:r>
              <a:rPr lang="en-US" sz="1600" dirty="0" err="1">
                <a:solidFill>
                  <a:schemeClr val="bg1"/>
                </a:solidFill>
              </a:rPr>
              <a:t>move_count</a:t>
            </a:r>
            <a:r>
              <a:rPr lang="en-US" sz="1600" dirty="0">
                <a:solidFill>
                  <a:schemeClr val="bg1"/>
                </a:solidFill>
              </a:rPr>
              <a:t>, but not </a:t>
            </a:r>
            <a:r>
              <a:rPr lang="en-US" sz="1600" dirty="0" err="1">
                <a:solidFill>
                  <a:schemeClr val="bg1"/>
                </a:solidFill>
              </a:rPr>
              <a:t>agent_index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F343010-C698-8191-2C39-F3A8D4025142}"/>
              </a:ext>
            </a:extLst>
          </p:cNvPr>
          <p:cNvSpPr/>
          <p:nvPr/>
        </p:nvSpPr>
        <p:spPr>
          <a:xfrm>
            <a:off x="4953740" y="3586579"/>
            <a:ext cx="914426" cy="403036"/>
          </a:xfrm>
          <a:custGeom>
            <a:avLst/>
            <a:gdLst>
              <a:gd name="connsiteX0" fmla="*/ 106532 w 914426"/>
              <a:gd name="connsiteY0" fmla="*/ 0 h 403036"/>
              <a:gd name="connsiteX1" fmla="*/ 71021 w 914426"/>
              <a:gd name="connsiteY1" fmla="*/ 44388 h 403036"/>
              <a:gd name="connsiteX2" fmla="*/ 62143 w 914426"/>
              <a:gd name="connsiteY2" fmla="*/ 71021 h 403036"/>
              <a:gd name="connsiteX3" fmla="*/ 35510 w 914426"/>
              <a:gd name="connsiteY3" fmla="*/ 159798 h 403036"/>
              <a:gd name="connsiteX4" fmla="*/ 62143 w 914426"/>
              <a:gd name="connsiteY4" fmla="*/ 275207 h 403036"/>
              <a:gd name="connsiteX5" fmla="*/ 97654 w 914426"/>
              <a:gd name="connsiteY5" fmla="*/ 301840 h 403036"/>
              <a:gd name="connsiteX6" fmla="*/ 124287 w 914426"/>
              <a:gd name="connsiteY6" fmla="*/ 328473 h 403036"/>
              <a:gd name="connsiteX7" fmla="*/ 195309 w 914426"/>
              <a:gd name="connsiteY7" fmla="*/ 355106 h 403036"/>
              <a:gd name="connsiteX8" fmla="*/ 346229 w 914426"/>
              <a:gd name="connsiteY8" fmla="*/ 390617 h 403036"/>
              <a:gd name="connsiteX9" fmla="*/ 852256 w 914426"/>
              <a:gd name="connsiteY9" fmla="*/ 346229 h 403036"/>
              <a:gd name="connsiteX10" fmla="*/ 878889 w 914426"/>
              <a:gd name="connsiteY10" fmla="*/ 328473 h 403036"/>
              <a:gd name="connsiteX11" fmla="*/ 905522 w 914426"/>
              <a:gd name="connsiteY11" fmla="*/ 292963 h 403036"/>
              <a:gd name="connsiteX12" fmla="*/ 914400 w 914426"/>
              <a:gd name="connsiteY12" fmla="*/ 257452 h 403036"/>
              <a:gd name="connsiteX13" fmla="*/ 896644 w 914426"/>
              <a:gd name="connsiteY13" fmla="*/ 71021 h 403036"/>
              <a:gd name="connsiteX14" fmla="*/ 878889 w 914426"/>
              <a:gd name="connsiteY14" fmla="*/ 44388 h 403036"/>
              <a:gd name="connsiteX15" fmla="*/ 825623 w 914426"/>
              <a:gd name="connsiteY15" fmla="*/ 17755 h 403036"/>
              <a:gd name="connsiteX16" fmla="*/ 763479 w 914426"/>
              <a:gd name="connsiteY16" fmla="*/ 0 h 403036"/>
              <a:gd name="connsiteX17" fmla="*/ 292963 w 914426"/>
              <a:gd name="connsiteY17" fmla="*/ 17755 h 403036"/>
              <a:gd name="connsiteX18" fmla="*/ 115410 w 914426"/>
              <a:gd name="connsiteY18" fmla="*/ 44388 h 403036"/>
              <a:gd name="connsiteX19" fmla="*/ 0 w 914426"/>
              <a:gd name="connsiteY19" fmla="*/ 62143 h 40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14426" h="403036">
                <a:moveTo>
                  <a:pt x="106532" y="0"/>
                </a:moveTo>
                <a:cubicBezTo>
                  <a:pt x="94695" y="14796"/>
                  <a:pt x="81064" y="28320"/>
                  <a:pt x="71021" y="44388"/>
                </a:cubicBezTo>
                <a:cubicBezTo>
                  <a:pt x="66061" y="52323"/>
                  <a:pt x="65429" y="62259"/>
                  <a:pt x="62143" y="71021"/>
                </a:cubicBezTo>
                <a:cubicBezTo>
                  <a:pt x="37116" y="137760"/>
                  <a:pt x="49093" y="91885"/>
                  <a:pt x="35510" y="159798"/>
                </a:cubicBezTo>
                <a:cubicBezTo>
                  <a:pt x="44388" y="198268"/>
                  <a:pt x="46318" y="239036"/>
                  <a:pt x="62143" y="275207"/>
                </a:cubicBezTo>
                <a:cubicBezTo>
                  <a:pt x="68074" y="288763"/>
                  <a:pt x="86420" y="292211"/>
                  <a:pt x="97654" y="301840"/>
                </a:cubicBezTo>
                <a:cubicBezTo>
                  <a:pt x="107186" y="310011"/>
                  <a:pt x="113265" y="322461"/>
                  <a:pt x="124287" y="328473"/>
                </a:cubicBezTo>
                <a:cubicBezTo>
                  <a:pt x="146484" y="340580"/>
                  <a:pt x="171323" y="347110"/>
                  <a:pt x="195309" y="355106"/>
                </a:cubicBezTo>
                <a:cubicBezTo>
                  <a:pt x="253920" y="374643"/>
                  <a:pt x="281922" y="377756"/>
                  <a:pt x="346229" y="390617"/>
                </a:cubicBezTo>
                <a:cubicBezTo>
                  <a:pt x="757976" y="374781"/>
                  <a:pt x="683342" y="451802"/>
                  <a:pt x="852256" y="346229"/>
                </a:cubicBezTo>
                <a:cubicBezTo>
                  <a:pt x="861304" y="340574"/>
                  <a:pt x="871344" y="336018"/>
                  <a:pt x="878889" y="328473"/>
                </a:cubicBezTo>
                <a:cubicBezTo>
                  <a:pt x="889351" y="318011"/>
                  <a:pt x="896644" y="304800"/>
                  <a:pt x="905522" y="292963"/>
                </a:cubicBezTo>
                <a:cubicBezTo>
                  <a:pt x="908481" y="281126"/>
                  <a:pt x="914888" y="269644"/>
                  <a:pt x="914400" y="257452"/>
                </a:cubicBezTo>
                <a:cubicBezTo>
                  <a:pt x="911905" y="195077"/>
                  <a:pt x="906907" y="132597"/>
                  <a:pt x="896644" y="71021"/>
                </a:cubicBezTo>
                <a:cubicBezTo>
                  <a:pt x="894890" y="60497"/>
                  <a:pt x="887425" y="50790"/>
                  <a:pt x="878889" y="44388"/>
                </a:cubicBezTo>
                <a:cubicBezTo>
                  <a:pt x="863008" y="32477"/>
                  <a:pt x="844151" y="24881"/>
                  <a:pt x="825623" y="17755"/>
                </a:cubicBezTo>
                <a:cubicBezTo>
                  <a:pt x="805515" y="10021"/>
                  <a:pt x="784194" y="5918"/>
                  <a:pt x="763479" y="0"/>
                </a:cubicBezTo>
                <a:cubicBezTo>
                  <a:pt x="631173" y="3077"/>
                  <a:pt x="443160" y="-2271"/>
                  <a:pt x="292963" y="17755"/>
                </a:cubicBezTo>
                <a:cubicBezTo>
                  <a:pt x="233642" y="25665"/>
                  <a:pt x="174539" y="35149"/>
                  <a:pt x="115410" y="44388"/>
                </a:cubicBezTo>
                <a:cubicBezTo>
                  <a:pt x="-1336" y="62629"/>
                  <a:pt x="45477" y="62143"/>
                  <a:pt x="0" y="62143"/>
                </a:cubicBezTo>
              </a:path>
            </a:pathLst>
          </a:cu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C901CF3-88C5-ECE4-B387-9CB1EA946ECA}"/>
              </a:ext>
            </a:extLst>
          </p:cNvPr>
          <p:cNvSpPr/>
          <p:nvPr/>
        </p:nvSpPr>
        <p:spPr>
          <a:xfrm>
            <a:off x="4944862" y="4207799"/>
            <a:ext cx="506174" cy="374343"/>
          </a:xfrm>
          <a:custGeom>
            <a:avLst/>
            <a:gdLst>
              <a:gd name="connsiteX0" fmla="*/ 142043 w 506174"/>
              <a:gd name="connsiteY0" fmla="*/ 44605 h 374343"/>
              <a:gd name="connsiteX1" fmla="*/ 88777 w 506174"/>
              <a:gd name="connsiteY1" fmla="*/ 62360 h 374343"/>
              <a:gd name="connsiteX2" fmla="*/ 8878 w 506174"/>
              <a:gd name="connsiteY2" fmla="*/ 124504 h 374343"/>
              <a:gd name="connsiteX3" fmla="*/ 0 w 506174"/>
              <a:gd name="connsiteY3" fmla="*/ 204403 h 374343"/>
              <a:gd name="connsiteX4" fmla="*/ 44388 w 506174"/>
              <a:gd name="connsiteY4" fmla="*/ 319813 h 374343"/>
              <a:gd name="connsiteX5" fmla="*/ 71021 w 506174"/>
              <a:gd name="connsiteY5" fmla="*/ 337568 h 374343"/>
              <a:gd name="connsiteX6" fmla="*/ 124288 w 506174"/>
              <a:gd name="connsiteY6" fmla="*/ 346446 h 374343"/>
              <a:gd name="connsiteX7" fmla="*/ 186431 w 506174"/>
              <a:gd name="connsiteY7" fmla="*/ 373079 h 374343"/>
              <a:gd name="connsiteX8" fmla="*/ 319596 w 506174"/>
              <a:gd name="connsiteY8" fmla="*/ 364201 h 374343"/>
              <a:gd name="connsiteX9" fmla="*/ 363985 w 506174"/>
              <a:gd name="connsiteY9" fmla="*/ 346446 h 374343"/>
              <a:gd name="connsiteX10" fmla="*/ 399495 w 506174"/>
              <a:gd name="connsiteY10" fmla="*/ 337568 h 374343"/>
              <a:gd name="connsiteX11" fmla="*/ 443884 w 506174"/>
              <a:gd name="connsiteY11" fmla="*/ 302057 h 374343"/>
              <a:gd name="connsiteX12" fmla="*/ 497150 w 506174"/>
              <a:gd name="connsiteY12" fmla="*/ 257669 h 374343"/>
              <a:gd name="connsiteX13" fmla="*/ 506027 w 506174"/>
              <a:gd name="connsiteY13" fmla="*/ 231036 h 374343"/>
              <a:gd name="connsiteX14" fmla="*/ 470517 w 506174"/>
              <a:gd name="connsiteY14" fmla="*/ 62360 h 374343"/>
              <a:gd name="connsiteX15" fmla="*/ 390618 w 506174"/>
              <a:gd name="connsiteY15" fmla="*/ 35727 h 374343"/>
              <a:gd name="connsiteX16" fmla="*/ 204187 w 506174"/>
              <a:gd name="connsiteY16" fmla="*/ 217 h 374343"/>
              <a:gd name="connsiteX17" fmla="*/ 142043 w 506174"/>
              <a:gd name="connsiteY17" fmla="*/ 44605 h 37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6174" h="374343">
                <a:moveTo>
                  <a:pt x="142043" y="44605"/>
                </a:moveTo>
                <a:cubicBezTo>
                  <a:pt x="122808" y="54962"/>
                  <a:pt x="104826" y="52731"/>
                  <a:pt x="88777" y="62360"/>
                </a:cubicBezTo>
                <a:cubicBezTo>
                  <a:pt x="59845" y="79719"/>
                  <a:pt x="8878" y="124504"/>
                  <a:pt x="8878" y="124504"/>
                </a:cubicBezTo>
                <a:cubicBezTo>
                  <a:pt x="5919" y="151137"/>
                  <a:pt x="0" y="177606"/>
                  <a:pt x="0" y="204403"/>
                </a:cubicBezTo>
                <a:cubicBezTo>
                  <a:pt x="0" y="249176"/>
                  <a:pt x="16913" y="284488"/>
                  <a:pt x="44388" y="319813"/>
                </a:cubicBezTo>
                <a:cubicBezTo>
                  <a:pt x="50938" y="328235"/>
                  <a:pt x="60899" y="334194"/>
                  <a:pt x="71021" y="337568"/>
                </a:cubicBezTo>
                <a:cubicBezTo>
                  <a:pt x="88098" y="343260"/>
                  <a:pt x="106532" y="343487"/>
                  <a:pt x="124288" y="346446"/>
                </a:cubicBezTo>
                <a:cubicBezTo>
                  <a:pt x="145002" y="355324"/>
                  <a:pt x="163987" y="371039"/>
                  <a:pt x="186431" y="373079"/>
                </a:cubicBezTo>
                <a:cubicBezTo>
                  <a:pt x="230735" y="377107"/>
                  <a:pt x="275601" y="370800"/>
                  <a:pt x="319596" y="364201"/>
                </a:cubicBezTo>
                <a:cubicBezTo>
                  <a:pt x="335356" y="361837"/>
                  <a:pt x="348867" y="351485"/>
                  <a:pt x="363985" y="346446"/>
                </a:cubicBezTo>
                <a:cubicBezTo>
                  <a:pt x="375560" y="342588"/>
                  <a:pt x="387658" y="340527"/>
                  <a:pt x="399495" y="337568"/>
                </a:cubicBezTo>
                <a:cubicBezTo>
                  <a:pt x="465336" y="293675"/>
                  <a:pt x="393289" y="344220"/>
                  <a:pt x="443884" y="302057"/>
                </a:cubicBezTo>
                <a:cubicBezTo>
                  <a:pt x="507201" y="249292"/>
                  <a:pt x="456989" y="297828"/>
                  <a:pt x="497150" y="257669"/>
                </a:cubicBezTo>
                <a:cubicBezTo>
                  <a:pt x="500109" y="248791"/>
                  <a:pt x="507291" y="240308"/>
                  <a:pt x="506027" y="231036"/>
                </a:cubicBezTo>
                <a:cubicBezTo>
                  <a:pt x="498264" y="174105"/>
                  <a:pt x="490972" y="116054"/>
                  <a:pt x="470517" y="62360"/>
                </a:cubicBezTo>
                <a:cubicBezTo>
                  <a:pt x="464346" y="46161"/>
                  <a:pt x="399143" y="37733"/>
                  <a:pt x="390618" y="35727"/>
                </a:cubicBezTo>
                <a:cubicBezTo>
                  <a:pt x="341644" y="24204"/>
                  <a:pt x="259296" y="-2684"/>
                  <a:pt x="204187" y="217"/>
                </a:cubicBezTo>
                <a:cubicBezTo>
                  <a:pt x="174050" y="1803"/>
                  <a:pt x="161278" y="34248"/>
                  <a:pt x="142043" y="44605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89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BB62D-FB52-AE53-FAAF-80670ED2F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54CE0-5C74-3C66-0B7F-A46840BC1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# Function for other players (your opponents) – MIN</a:t>
            </a:r>
          </a:p>
          <a:p>
            <a:pPr marL="0" indent="0">
              <a:buNone/>
            </a:pPr>
            <a:r>
              <a:rPr lang="en-US" sz="1600" dirty="0"/>
              <a:t>Min(s, </a:t>
            </a:r>
            <a:r>
              <a:rPr lang="en-US" sz="1600" dirty="0" err="1"/>
              <a:t>agent_index</a:t>
            </a:r>
            <a:r>
              <a:rPr lang="en-US" sz="1600" dirty="0"/>
              <a:t>, depth, </a:t>
            </a:r>
            <a:r>
              <a:rPr lang="en-US" sz="1600" dirty="0" err="1"/>
              <a:t>move_count</a:t>
            </a:r>
            <a:r>
              <a:rPr lang="en-US" sz="1600" dirty="0"/>
              <a:t> = 0):</a:t>
            </a:r>
          </a:p>
          <a:p>
            <a:pPr marL="0" indent="0">
              <a:buNone/>
            </a:pPr>
            <a:r>
              <a:rPr lang="en-US" sz="1600" dirty="0"/>
              <a:t>	if Terminal-Test(s) then return Utility(s, </a:t>
            </a:r>
            <a:r>
              <a:rPr lang="en-US" sz="1600" dirty="0" err="1"/>
              <a:t>agent_index</a:t>
            </a:r>
            <a:r>
              <a:rPr lang="en-US" sz="1600" dirty="0"/>
              <a:t>)</a:t>
            </a:r>
          </a:p>
          <a:p>
            <a:pPr marL="0" indent="0">
              <a:buNone/>
            </a:pPr>
            <a:r>
              <a:rPr lang="en-US" sz="1600" dirty="0"/>
              <a:t>	if Cutoff-test(s, d) then return Eval(s)</a:t>
            </a:r>
          </a:p>
          <a:p>
            <a:pPr marL="0" indent="0">
              <a:buNone/>
            </a:pPr>
            <a:r>
              <a:rPr lang="en-US" sz="1600" dirty="0"/>
              <a:t>	if </a:t>
            </a:r>
            <a:r>
              <a:rPr lang="en-US" sz="1600" dirty="0" err="1"/>
              <a:t>move_count</a:t>
            </a:r>
            <a:r>
              <a:rPr lang="en-US" sz="1600" dirty="0"/>
              <a:t> == maximum number of moves allowed then</a:t>
            </a:r>
          </a:p>
          <a:p>
            <a:pPr marL="0" indent="0">
              <a:buNone/>
            </a:pPr>
            <a:r>
              <a:rPr lang="en-US" sz="1600" dirty="0"/>
              <a:t>		return MIN a in Actions(s) (Minimax(Result(s, a), </a:t>
            </a:r>
            <a:r>
              <a:rPr lang="en-US" sz="1600" dirty="0" err="1"/>
              <a:t>agent_index</a:t>
            </a:r>
            <a:r>
              <a:rPr lang="en-US" sz="1600" dirty="0"/>
              <a:t> + 1, depth)[0], action)</a:t>
            </a:r>
          </a:p>
          <a:p>
            <a:pPr marL="0" indent="0">
              <a:buNone/>
            </a:pPr>
            <a:r>
              <a:rPr lang="en-US" sz="1600" dirty="0"/>
              <a:t>	else</a:t>
            </a:r>
          </a:p>
          <a:p>
            <a:pPr marL="0" indent="0">
              <a:buNone/>
            </a:pPr>
            <a:r>
              <a:rPr lang="en-US" sz="1600" dirty="0"/>
              <a:t>		return MIN a in Actions(s) (Min(Result(s, a), </a:t>
            </a:r>
            <a:r>
              <a:rPr lang="en-US" sz="1600" dirty="0" err="1"/>
              <a:t>agent_index</a:t>
            </a:r>
            <a:r>
              <a:rPr lang="en-US" sz="1600" dirty="0"/>
              <a:t>, depth, </a:t>
            </a:r>
            <a:r>
              <a:rPr lang="en-US" sz="1600" dirty="0" err="1"/>
              <a:t>move_count</a:t>
            </a:r>
            <a:r>
              <a:rPr lang="en-US" sz="1600" dirty="0"/>
              <a:t> + 1)[0], action)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57D3B673-91F3-7FD5-381B-C7A5B6ABD4F0}"/>
              </a:ext>
            </a:extLst>
          </p:cNvPr>
          <p:cNvSpPr/>
          <p:nvPr/>
        </p:nvSpPr>
        <p:spPr>
          <a:xfrm>
            <a:off x="3107184" y="2148396"/>
            <a:ext cx="1580226" cy="417251"/>
          </a:xfrm>
          <a:custGeom>
            <a:avLst/>
            <a:gdLst>
              <a:gd name="connsiteX0" fmla="*/ 177554 w 1580226"/>
              <a:gd name="connsiteY0" fmla="*/ 0 h 417251"/>
              <a:gd name="connsiteX1" fmla="*/ 35511 w 1580226"/>
              <a:gd name="connsiteY1" fmla="*/ 35511 h 417251"/>
              <a:gd name="connsiteX2" fmla="*/ 0 w 1580226"/>
              <a:gd name="connsiteY2" fmla="*/ 62144 h 417251"/>
              <a:gd name="connsiteX3" fmla="*/ 8878 w 1580226"/>
              <a:gd name="connsiteY3" fmla="*/ 213064 h 417251"/>
              <a:gd name="connsiteX4" fmla="*/ 26633 w 1580226"/>
              <a:gd name="connsiteY4" fmla="*/ 239697 h 417251"/>
              <a:gd name="connsiteX5" fmla="*/ 71022 w 1580226"/>
              <a:gd name="connsiteY5" fmla="*/ 284086 h 417251"/>
              <a:gd name="connsiteX6" fmla="*/ 97655 w 1580226"/>
              <a:gd name="connsiteY6" fmla="*/ 319596 h 417251"/>
              <a:gd name="connsiteX7" fmla="*/ 168676 w 1580226"/>
              <a:gd name="connsiteY7" fmla="*/ 363985 h 417251"/>
              <a:gd name="connsiteX8" fmla="*/ 248575 w 1580226"/>
              <a:gd name="connsiteY8" fmla="*/ 399495 h 417251"/>
              <a:gd name="connsiteX9" fmla="*/ 372863 w 1580226"/>
              <a:gd name="connsiteY9" fmla="*/ 417251 h 417251"/>
              <a:gd name="connsiteX10" fmla="*/ 1331651 w 1580226"/>
              <a:gd name="connsiteY10" fmla="*/ 408373 h 417251"/>
              <a:gd name="connsiteX11" fmla="*/ 1402672 w 1580226"/>
              <a:gd name="connsiteY11" fmla="*/ 381740 h 417251"/>
              <a:gd name="connsiteX12" fmla="*/ 1464816 w 1580226"/>
              <a:gd name="connsiteY12" fmla="*/ 337352 h 417251"/>
              <a:gd name="connsiteX13" fmla="*/ 1518082 w 1580226"/>
              <a:gd name="connsiteY13" fmla="*/ 292963 h 417251"/>
              <a:gd name="connsiteX14" fmla="*/ 1553593 w 1580226"/>
              <a:gd name="connsiteY14" fmla="*/ 239697 h 417251"/>
              <a:gd name="connsiteX15" fmla="*/ 1580226 w 1580226"/>
              <a:gd name="connsiteY15" fmla="*/ 204187 h 417251"/>
              <a:gd name="connsiteX16" fmla="*/ 1535837 w 1580226"/>
              <a:gd name="connsiteY16" fmla="*/ 53266 h 417251"/>
              <a:gd name="connsiteX17" fmla="*/ 1473694 w 1580226"/>
              <a:gd name="connsiteY17" fmla="*/ 35511 h 417251"/>
              <a:gd name="connsiteX18" fmla="*/ 1384917 w 1580226"/>
              <a:gd name="connsiteY18" fmla="*/ 17755 h 417251"/>
              <a:gd name="connsiteX19" fmla="*/ 949911 w 1580226"/>
              <a:gd name="connsiteY19" fmla="*/ 0 h 417251"/>
              <a:gd name="connsiteX20" fmla="*/ 115410 w 1580226"/>
              <a:gd name="connsiteY20" fmla="*/ 35511 h 417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580226" h="417251">
                <a:moveTo>
                  <a:pt x="177554" y="0"/>
                </a:moveTo>
                <a:cubicBezTo>
                  <a:pt x="129116" y="8807"/>
                  <a:pt x="79360" y="11150"/>
                  <a:pt x="35511" y="35511"/>
                </a:cubicBezTo>
                <a:cubicBezTo>
                  <a:pt x="22577" y="42697"/>
                  <a:pt x="11837" y="53266"/>
                  <a:pt x="0" y="62144"/>
                </a:cubicBezTo>
                <a:cubicBezTo>
                  <a:pt x="2959" y="112451"/>
                  <a:pt x="1403" y="163228"/>
                  <a:pt x="8878" y="213064"/>
                </a:cubicBezTo>
                <a:cubicBezTo>
                  <a:pt x="10461" y="223616"/>
                  <a:pt x="19607" y="231667"/>
                  <a:pt x="26633" y="239697"/>
                </a:cubicBezTo>
                <a:cubicBezTo>
                  <a:pt x="40412" y="255445"/>
                  <a:pt x="57120" y="268446"/>
                  <a:pt x="71022" y="284086"/>
                </a:cubicBezTo>
                <a:cubicBezTo>
                  <a:pt x="80852" y="295145"/>
                  <a:pt x="87193" y="309134"/>
                  <a:pt x="97655" y="319596"/>
                </a:cubicBezTo>
                <a:cubicBezTo>
                  <a:pt x="118455" y="340396"/>
                  <a:pt x="142559" y="351931"/>
                  <a:pt x="168676" y="363985"/>
                </a:cubicBezTo>
                <a:cubicBezTo>
                  <a:pt x="195138" y="376198"/>
                  <a:pt x="220374" y="392138"/>
                  <a:pt x="248575" y="399495"/>
                </a:cubicBezTo>
                <a:cubicBezTo>
                  <a:pt x="289070" y="410059"/>
                  <a:pt x="331434" y="411332"/>
                  <a:pt x="372863" y="417251"/>
                </a:cubicBezTo>
                <a:lnTo>
                  <a:pt x="1331651" y="408373"/>
                </a:lnTo>
                <a:cubicBezTo>
                  <a:pt x="1356919" y="407502"/>
                  <a:pt x="1380363" y="393638"/>
                  <a:pt x="1402672" y="381740"/>
                </a:cubicBezTo>
                <a:cubicBezTo>
                  <a:pt x="1425133" y="369761"/>
                  <a:pt x="1444639" y="352873"/>
                  <a:pt x="1464816" y="337352"/>
                </a:cubicBezTo>
                <a:cubicBezTo>
                  <a:pt x="1483135" y="323260"/>
                  <a:pt x="1502535" y="310065"/>
                  <a:pt x="1518082" y="292963"/>
                </a:cubicBezTo>
                <a:cubicBezTo>
                  <a:pt x="1532436" y="277173"/>
                  <a:pt x="1541356" y="257179"/>
                  <a:pt x="1553593" y="239697"/>
                </a:cubicBezTo>
                <a:cubicBezTo>
                  <a:pt x="1562078" y="227576"/>
                  <a:pt x="1571348" y="216024"/>
                  <a:pt x="1580226" y="204187"/>
                </a:cubicBezTo>
                <a:cubicBezTo>
                  <a:pt x="1565430" y="153880"/>
                  <a:pt x="1563838" y="97602"/>
                  <a:pt x="1535837" y="53266"/>
                </a:cubicBezTo>
                <a:cubicBezTo>
                  <a:pt x="1524333" y="35051"/>
                  <a:pt x="1494665" y="40445"/>
                  <a:pt x="1473694" y="35511"/>
                </a:cubicBezTo>
                <a:cubicBezTo>
                  <a:pt x="1444318" y="28599"/>
                  <a:pt x="1414819" y="21832"/>
                  <a:pt x="1384917" y="17755"/>
                </a:cubicBezTo>
                <a:cubicBezTo>
                  <a:pt x="1273856" y="2610"/>
                  <a:pt x="992410" y="1149"/>
                  <a:pt x="949911" y="0"/>
                </a:cubicBezTo>
                <a:lnTo>
                  <a:pt x="115410" y="35511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859E51-ED78-49B6-1866-F16E8702EB4D}"/>
              </a:ext>
            </a:extLst>
          </p:cNvPr>
          <p:cNvSpPr txBox="1"/>
          <p:nvPr/>
        </p:nvSpPr>
        <p:spPr>
          <a:xfrm>
            <a:off x="4684451" y="2148396"/>
            <a:ext cx="7190912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In slide 14, we didn’t specify this parameter. Therefore, it will be initialized to 0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EB6DD9F-9B78-1450-E5D9-4D91CBDDEA9A}"/>
              </a:ext>
            </a:extLst>
          </p:cNvPr>
          <p:cNvSpPr/>
          <p:nvPr/>
        </p:nvSpPr>
        <p:spPr>
          <a:xfrm>
            <a:off x="1997476" y="3172477"/>
            <a:ext cx="4955648" cy="414758"/>
          </a:xfrm>
          <a:custGeom>
            <a:avLst/>
            <a:gdLst>
              <a:gd name="connsiteX0" fmla="*/ 0 w 4955648"/>
              <a:gd name="connsiteY0" fmla="*/ 50117 h 414758"/>
              <a:gd name="connsiteX1" fmla="*/ 53266 w 4955648"/>
              <a:gd name="connsiteY1" fmla="*/ 396346 h 414758"/>
              <a:gd name="connsiteX2" fmla="*/ 213064 w 4955648"/>
              <a:gd name="connsiteY2" fmla="*/ 387469 h 414758"/>
              <a:gd name="connsiteX3" fmla="*/ 461639 w 4955648"/>
              <a:gd name="connsiteY3" fmla="*/ 378591 h 414758"/>
              <a:gd name="connsiteX4" fmla="*/ 4944862 w 4955648"/>
              <a:gd name="connsiteY4" fmla="*/ 369713 h 414758"/>
              <a:gd name="connsiteX5" fmla="*/ 4953740 w 4955648"/>
              <a:gd name="connsiteY5" fmla="*/ 298692 h 414758"/>
              <a:gd name="connsiteX6" fmla="*/ 4287914 w 4955648"/>
              <a:gd name="connsiteY6" fmla="*/ 41240 h 414758"/>
              <a:gd name="connsiteX7" fmla="*/ 3755254 w 4955648"/>
              <a:gd name="connsiteY7" fmla="*/ 67873 h 414758"/>
              <a:gd name="connsiteX8" fmla="*/ 0 w 4955648"/>
              <a:gd name="connsiteY8" fmla="*/ 50117 h 414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5648" h="414758">
                <a:moveTo>
                  <a:pt x="0" y="50117"/>
                </a:moveTo>
                <a:cubicBezTo>
                  <a:pt x="17755" y="165527"/>
                  <a:pt x="-9087" y="297620"/>
                  <a:pt x="53266" y="396346"/>
                </a:cubicBezTo>
                <a:cubicBezTo>
                  <a:pt x="81753" y="441451"/>
                  <a:pt x="159766" y="389786"/>
                  <a:pt x="213064" y="387469"/>
                </a:cubicBezTo>
                <a:cubicBezTo>
                  <a:pt x="295897" y="383868"/>
                  <a:pt x="378728" y="378902"/>
                  <a:pt x="461639" y="378591"/>
                </a:cubicBezTo>
                <a:lnTo>
                  <a:pt x="4944862" y="369713"/>
                </a:lnTo>
                <a:cubicBezTo>
                  <a:pt x="4947821" y="346039"/>
                  <a:pt x="4960374" y="321609"/>
                  <a:pt x="4953740" y="298692"/>
                </a:cubicBezTo>
                <a:cubicBezTo>
                  <a:pt x="4826308" y="-141524"/>
                  <a:pt x="4848528" y="32341"/>
                  <a:pt x="4287914" y="41240"/>
                </a:cubicBezTo>
                <a:cubicBezTo>
                  <a:pt x="4040765" y="67255"/>
                  <a:pt x="4085117" y="67157"/>
                  <a:pt x="3755254" y="67873"/>
                </a:cubicBezTo>
                <a:lnTo>
                  <a:pt x="0" y="50117"/>
                </a:lnTo>
                <a:close/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4A6D8A-DE1B-B857-0D58-F154D5225B48}"/>
              </a:ext>
            </a:extLst>
          </p:cNvPr>
          <p:cNvSpPr txBox="1"/>
          <p:nvPr/>
        </p:nvSpPr>
        <p:spPr>
          <a:xfrm>
            <a:off x="7057747" y="2510017"/>
            <a:ext cx="3728622" cy="10772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If one of the MIN players has used all of their allowed moves, it is no longer their turn. Therefore, we need to give the turn to the next opponent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26CCEC-24C8-F744-27F7-A3A49E5A782F}"/>
              </a:ext>
            </a:extLst>
          </p:cNvPr>
          <p:cNvSpPr/>
          <p:nvPr/>
        </p:nvSpPr>
        <p:spPr>
          <a:xfrm>
            <a:off x="4953740" y="3586579"/>
            <a:ext cx="914426" cy="403036"/>
          </a:xfrm>
          <a:custGeom>
            <a:avLst/>
            <a:gdLst>
              <a:gd name="connsiteX0" fmla="*/ 106532 w 914426"/>
              <a:gd name="connsiteY0" fmla="*/ 0 h 403036"/>
              <a:gd name="connsiteX1" fmla="*/ 71021 w 914426"/>
              <a:gd name="connsiteY1" fmla="*/ 44388 h 403036"/>
              <a:gd name="connsiteX2" fmla="*/ 62143 w 914426"/>
              <a:gd name="connsiteY2" fmla="*/ 71021 h 403036"/>
              <a:gd name="connsiteX3" fmla="*/ 35510 w 914426"/>
              <a:gd name="connsiteY3" fmla="*/ 159798 h 403036"/>
              <a:gd name="connsiteX4" fmla="*/ 62143 w 914426"/>
              <a:gd name="connsiteY4" fmla="*/ 275207 h 403036"/>
              <a:gd name="connsiteX5" fmla="*/ 97654 w 914426"/>
              <a:gd name="connsiteY5" fmla="*/ 301840 h 403036"/>
              <a:gd name="connsiteX6" fmla="*/ 124287 w 914426"/>
              <a:gd name="connsiteY6" fmla="*/ 328473 h 403036"/>
              <a:gd name="connsiteX7" fmla="*/ 195309 w 914426"/>
              <a:gd name="connsiteY7" fmla="*/ 355106 h 403036"/>
              <a:gd name="connsiteX8" fmla="*/ 346229 w 914426"/>
              <a:gd name="connsiteY8" fmla="*/ 390617 h 403036"/>
              <a:gd name="connsiteX9" fmla="*/ 852256 w 914426"/>
              <a:gd name="connsiteY9" fmla="*/ 346229 h 403036"/>
              <a:gd name="connsiteX10" fmla="*/ 878889 w 914426"/>
              <a:gd name="connsiteY10" fmla="*/ 328473 h 403036"/>
              <a:gd name="connsiteX11" fmla="*/ 905522 w 914426"/>
              <a:gd name="connsiteY11" fmla="*/ 292963 h 403036"/>
              <a:gd name="connsiteX12" fmla="*/ 914400 w 914426"/>
              <a:gd name="connsiteY12" fmla="*/ 257452 h 403036"/>
              <a:gd name="connsiteX13" fmla="*/ 896644 w 914426"/>
              <a:gd name="connsiteY13" fmla="*/ 71021 h 403036"/>
              <a:gd name="connsiteX14" fmla="*/ 878889 w 914426"/>
              <a:gd name="connsiteY14" fmla="*/ 44388 h 403036"/>
              <a:gd name="connsiteX15" fmla="*/ 825623 w 914426"/>
              <a:gd name="connsiteY15" fmla="*/ 17755 h 403036"/>
              <a:gd name="connsiteX16" fmla="*/ 763479 w 914426"/>
              <a:gd name="connsiteY16" fmla="*/ 0 h 403036"/>
              <a:gd name="connsiteX17" fmla="*/ 292963 w 914426"/>
              <a:gd name="connsiteY17" fmla="*/ 17755 h 403036"/>
              <a:gd name="connsiteX18" fmla="*/ 115410 w 914426"/>
              <a:gd name="connsiteY18" fmla="*/ 44388 h 403036"/>
              <a:gd name="connsiteX19" fmla="*/ 0 w 914426"/>
              <a:gd name="connsiteY19" fmla="*/ 62143 h 40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14426" h="403036">
                <a:moveTo>
                  <a:pt x="106532" y="0"/>
                </a:moveTo>
                <a:cubicBezTo>
                  <a:pt x="94695" y="14796"/>
                  <a:pt x="81064" y="28320"/>
                  <a:pt x="71021" y="44388"/>
                </a:cubicBezTo>
                <a:cubicBezTo>
                  <a:pt x="66061" y="52323"/>
                  <a:pt x="65429" y="62259"/>
                  <a:pt x="62143" y="71021"/>
                </a:cubicBezTo>
                <a:cubicBezTo>
                  <a:pt x="37116" y="137760"/>
                  <a:pt x="49093" y="91885"/>
                  <a:pt x="35510" y="159798"/>
                </a:cubicBezTo>
                <a:cubicBezTo>
                  <a:pt x="44388" y="198268"/>
                  <a:pt x="46318" y="239036"/>
                  <a:pt x="62143" y="275207"/>
                </a:cubicBezTo>
                <a:cubicBezTo>
                  <a:pt x="68074" y="288763"/>
                  <a:pt x="86420" y="292211"/>
                  <a:pt x="97654" y="301840"/>
                </a:cubicBezTo>
                <a:cubicBezTo>
                  <a:pt x="107186" y="310011"/>
                  <a:pt x="113265" y="322461"/>
                  <a:pt x="124287" y="328473"/>
                </a:cubicBezTo>
                <a:cubicBezTo>
                  <a:pt x="146484" y="340580"/>
                  <a:pt x="171323" y="347110"/>
                  <a:pt x="195309" y="355106"/>
                </a:cubicBezTo>
                <a:cubicBezTo>
                  <a:pt x="253920" y="374643"/>
                  <a:pt x="281922" y="377756"/>
                  <a:pt x="346229" y="390617"/>
                </a:cubicBezTo>
                <a:cubicBezTo>
                  <a:pt x="757976" y="374781"/>
                  <a:pt x="683342" y="451802"/>
                  <a:pt x="852256" y="346229"/>
                </a:cubicBezTo>
                <a:cubicBezTo>
                  <a:pt x="861304" y="340574"/>
                  <a:pt x="871344" y="336018"/>
                  <a:pt x="878889" y="328473"/>
                </a:cubicBezTo>
                <a:cubicBezTo>
                  <a:pt x="889351" y="318011"/>
                  <a:pt x="896644" y="304800"/>
                  <a:pt x="905522" y="292963"/>
                </a:cubicBezTo>
                <a:cubicBezTo>
                  <a:pt x="908481" y="281126"/>
                  <a:pt x="914888" y="269644"/>
                  <a:pt x="914400" y="257452"/>
                </a:cubicBezTo>
                <a:cubicBezTo>
                  <a:pt x="911905" y="195077"/>
                  <a:pt x="906907" y="132597"/>
                  <a:pt x="896644" y="71021"/>
                </a:cubicBezTo>
                <a:cubicBezTo>
                  <a:pt x="894890" y="60497"/>
                  <a:pt x="887425" y="50790"/>
                  <a:pt x="878889" y="44388"/>
                </a:cubicBezTo>
                <a:cubicBezTo>
                  <a:pt x="863008" y="32477"/>
                  <a:pt x="844151" y="24881"/>
                  <a:pt x="825623" y="17755"/>
                </a:cubicBezTo>
                <a:cubicBezTo>
                  <a:pt x="805515" y="10021"/>
                  <a:pt x="784194" y="5918"/>
                  <a:pt x="763479" y="0"/>
                </a:cubicBezTo>
                <a:cubicBezTo>
                  <a:pt x="631173" y="3077"/>
                  <a:pt x="443160" y="-2271"/>
                  <a:pt x="292963" y="17755"/>
                </a:cubicBezTo>
                <a:cubicBezTo>
                  <a:pt x="233642" y="25665"/>
                  <a:pt x="174539" y="35149"/>
                  <a:pt x="115410" y="44388"/>
                </a:cubicBezTo>
                <a:cubicBezTo>
                  <a:pt x="-1336" y="62629"/>
                  <a:pt x="45477" y="62143"/>
                  <a:pt x="0" y="62143"/>
                </a:cubicBezTo>
              </a:path>
            </a:pathLst>
          </a:cu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619FC7F-6EE0-4D41-3A52-F9891DCF69B8}"/>
              </a:ext>
            </a:extLst>
          </p:cNvPr>
          <p:cNvSpPr/>
          <p:nvPr/>
        </p:nvSpPr>
        <p:spPr>
          <a:xfrm>
            <a:off x="1704297" y="3869140"/>
            <a:ext cx="612775" cy="472041"/>
          </a:xfrm>
          <a:custGeom>
            <a:avLst/>
            <a:gdLst>
              <a:gd name="connsiteX0" fmla="*/ 213280 w 612775"/>
              <a:gd name="connsiteY0" fmla="*/ 1524 h 472041"/>
              <a:gd name="connsiteX1" fmla="*/ 53482 w 612775"/>
              <a:gd name="connsiteY1" fmla="*/ 90301 h 472041"/>
              <a:gd name="connsiteX2" fmla="*/ 17971 w 612775"/>
              <a:gd name="connsiteY2" fmla="*/ 134689 h 472041"/>
              <a:gd name="connsiteX3" fmla="*/ 9093 w 612775"/>
              <a:gd name="connsiteY3" fmla="*/ 187955 h 472041"/>
              <a:gd name="connsiteX4" fmla="*/ 17971 w 612775"/>
              <a:gd name="connsiteY4" fmla="*/ 321120 h 472041"/>
              <a:gd name="connsiteX5" fmla="*/ 195524 w 612775"/>
              <a:gd name="connsiteY5" fmla="*/ 436530 h 472041"/>
              <a:gd name="connsiteX6" fmla="*/ 346445 w 612775"/>
              <a:gd name="connsiteY6" fmla="*/ 472041 h 472041"/>
              <a:gd name="connsiteX7" fmla="*/ 470732 w 612775"/>
              <a:gd name="connsiteY7" fmla="*/ 463163 h 472041"/>
              <a:gd name="connsiteX8" fmla="*/ 515120 w 612775"/>
              <a:gd name="connsiteY8" fmla="*/ 445408 h 472041"/>
              <a:gd name="connsiteX9" fmla="*/ 586142 w 612775"/>
              <a:gd name="connsiteY9" fmla="*/ 383264 h 472041"/>
              <a:gd name="connsiteX10" fmla="*/ 612775 w 612775"/>
              <a:gd name="connsiteY10" fmla="*/ 285610 h 472041"/>
              <a:gd name="connsiteX11" fmla="*/ 603897 w 612775"/>
              <a:gd name="connsiteY11" fmla="*/ 134689 h 472041"/>
              <a:gd name="connsiteX12" fmla="*/ 586142 w 612775"/>
              <a:gd name="connsiteY12" fmla="*/ 99178 h 472041"/>
              <a:gd name="connsiteX13" fmla="*/ 523998 w 612775"/>
              <a:gd name="connsiteY13" fmla="*/ 54790 h 472041"/>
              <a:gd name="connsiteX14" fmla="*/ 293179 w 612775"/>
              <a:gd name="connsiteY14" fmla="*/ 1524 h 472041"/>
              <a:gd name="connsiteX15" fmla="*/ 133381 w 612775"/>
              <a:gd name="connsiteY15" fmla="*/ 1524 h 472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12775" h="472041">
                <a:moveTo>
                  <a:pt x="213280" y="1524"/>
                </a:moveTo>
                <a:cubicBezTo>
                  <a:pt x="163056" y="26636"/>
                  <a:pt x="94710" y="59380"/>
                  <a:pt x="53482" y="90301"/>
                </a:cubicBezTo>
                <a:cubicBezTo>
                  <a:pt x="38323" y="101670"/>
                  <a:pt x="29808" y="119893"/>
                  <a:pt x="17971" y="134689"/>
                </a:cubicBezTo>
                <a:cubicBezTo>
                  <a:pt x="15012" y="152444"/>
                  <a:pt x="11830" y="170164"/>
                  <a:pt x="9093" y="187955"/>
                </a:cubicBezTo>
                <a:cubicBezTo>
                  <a:pt x="1804" y="235333"/>
                  <a:pt x="-10735" y="275190"/>
                  <a:pt x="17971" y="321120"/>
                </a:cubicBezTo>
                <a:cubicBezTo>
                  <a:pt x="64346" y="395321"/>
                  <a:pt x="117663" y="406869"/>
                  <a:pt x="195524" y="436530"/>
                </a:cubicBezTo>
                <a:cubicBezTo>
                  <a:pt x="278981" y="468323"/>
                  <a:pt x="263777" y="461707"/>
                  <a:pt x="346445" y="472041"/>
                </a:cubicBezTo>
                <a:cubicBezTo>
                  <a:pt x="387874" y="469082"/>
                  <a:pt x="429706" y="469641"/>
                  <a:pt x="470732" y="463163"/>
                </a:cubicBezTo>
                <a:cubicBezTo>
                  <a:pt x="486473" y="460678"/>
                  <a:pt x="501455" y="453607"/>
                  <a:pt x="515120" y="445408"/>
                </a:cubicBezTo>
                <a:cubicBezTo>
                  <a:pt x="542217" y="429150"/>
                  <a:pt x="564064" y="405342"/>
                  <a:pt x="586142" y="383264"/>
                </a:cubicBezTo>
                <a:cubicBezTo>
                  <a:pt x="606456" y="342635"/>
                  <a:pt x="612775" y="339354"/>
                  <a:pt x="612775" y="285610"/>
                </a:cubicBezTo>
                <a:cubicBezTo>
                  <a:pt x="612775" y="235216"/>
                  <a:pt x="611024" y="184576"/>
                  <a:pt x="603897" y="134689"/>
                </a:cubicBezTo>
                <a:cubicBezTo>
                  <a:pt x="602025" y="121588"/>
                  <a:pt x="593834" y="109947"/>
                  <a:pt x="586142" y="99178"/>
                </a:cubicBezTo>
                <a:cubicBezTo>
                  <a:pt x="570128" y="76758"/>
                  <a:pt x="549681" y="63855"/>
                  <a:pt x="523998" y="54790"/>
                </a:cubicBezTo>
                <a:cubicBezTo>
                  <a:pt x="445031" y="26920"/>
                  <a:pt x="377155" y="6942"/>
                  <a:pt x="293179" y="1524"/>
                </a:cubicBezTo>
                <a:cubicBezTo>
                  <a:pt x="240024" y="-1905"/>
                  <a:pt x="186647" y="1524"/>
                  <a:pt x="133381" y="1524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543C5FE-DCFB-5AC1-815F-E8C14A34631E}"/>
              </a:ext>
            </a:extLst>
          </p:cNvPr>
          <p:cNvSpPr/>
          <p:nvPr/>
        </p:nvSpPr>
        <p:spPr>
          <a:xfrm>
            <a:off x="6747029" y="3542190"/>
            <a:ext cx="1447728" cy="426128"/>
          </a:xfrm>
          <a:custGeom>
            <a:avLst/>
            <a:gdLst>
              <a:gd name="connsiteX0" fmla="*/ 88777 w 1447728"/>
              <a:gd name="connsiteY0" fmla="*/ 62144 h 426128"/>
              <a:gd name="connsiteX1" fmla="*/ 26633 w 1447728"/>
              <a:gd name="connsiteY1" fmla="*/ 124288 h 426128"/>
              <a:gd name="connsiteX2" fmla="*/ 0 w 1447728"/>
              <a:gd name="connsiteY2" fmla="*/ 266330 h 426128"/>
              <a:gd name="connsiteX3" fmla="*/ 8878 w 1447728"/>
              <a:gd name="connsiteY3" fmla="*/ 319596 h 426128"/>
              <a:gd name="connsiteX4" fmla="*/ 62144 w 1447728"/>
              <a:gd name="connsiteY4" fmla="*/ 346229 h 426128"/>
              <a:gd name="connsiteX5" fmla="*/ 150921 w 1447728"/>
              <a:gd name="connsiteY5" fmla="*/ 363985 h 426128"/>
              <a:gd name="connsiteX6" fmla="*/ 310719 w 1447728"/>
              <a:gd name="connsiteY6" fmla="*/ 390618 h 426128"/>
              <a:gd name="connsiteX7" fmla="*/ 878889 w 1447728"/>
              <a:gd name="connsiteY7" fmla="*/ 426128 h 426128"/>
              <a:gd name="connsiteX8" fmla="*/ 1269507 w 1447728"/>
              <a:gd name="connsiteY8" fmla="*/ 417251 h 426128"/>
              <a:gd name="connsiteX9" fmla="*/ 1358284 w 1447728"/>
              <a:gd name="connsiteY9" fmla="*/ 381740 h 426128"/>
              <a:gd name="connsiteX10" fmla="*/ 1429305 w 1447728"/>
              <a:gd name="connsiteY10" fmla="*/ 319596 h 426128"/>
              <a:gd name="connsiteX11" fmla="*/ 1438183 w 1447728"/>
              <a:gd name="connsiteY11" fmla="*/ 292963 h 426128"/>
              <a:gd name="connsiteX12" fmla="*/ 1429305 w 1447728"/>
              <a:gd name="connsiteY12" fmla="*/ 150921 h 426128"/>
              <a:gd name="connsiteX13" fmla="*/ 1402672 w 1447728"/>
              <a:gd name="connsiteY13" fmla="*/ 115410 h 426128"/>
              <a:gd name="connsiteX14" fmla="*/ 1376039 w 1447728"/>
              <a:gd name="connsiteY14" fmla="*/ 71022 h 426128"/>
              <a:gd name="connsiteX15" fmla="*/ 1296140 w 1447728"/>
              <a:gd name="connsiteY15" fmla="*/ 44389 h 426128"/>
              <a:gd name="connsiteX16" fmla="*/ 1171853 w 1447728"/>
              <a:gd name="connsiteY16" fmla="*/ 0 h 426128"/>
              <a:gd name="connsiteX17" fmla="*/ 577049 w 1447728"/>
              <a:gd name="connsiteY17" fmla="*/ 8878 h 426128"/>
              <a:gd name="connsiteX18" fmla="*/ 470517 w 1447728"/>
              <a:gd name="connsiteY18" fmla="*/ 17756 h 426128"/>
              <a:gd name="connsiteX19" fmla="*/ 204187 w 1447728"/>
              <a:gd name="connsiteY19" fmla="*/ 44389 h 426128"/>
              <a:gd name="connsiteX20" fmla="*/ 88777 w 1447728"/>
              <a:gd name="connsiteY20" fmla="*/ 62144 h 426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447728" h="426128">
                <a:moveTo>
                  <a:pt x="88777" y="62144"/>
                </a:moveTo>
                <a:cubicBezTo>
                  <a:pt x="59185" y="75460"/>
                  <a:pt x="34709" y="98040"/>
                  <a:pt x="26633" y="124288"/>
                </a:cubicBezTo>
                <a:cubicBezTo>
                  <a:pt x="18894" y="149439"/>
                  <a:pt x="5759" y="231775"/>
                  <a:pt x="0" y="266330"/>
                </a:cubicBezTo>
                <a:cubicBezTo>
                  <a:pt x="2959" y="284085"/>
                  <a:pt x="-2173" y="305387"/>
                  <a:pt x="8878" y="319596"/>
                </a:cubicBezTo>
                <a:cubicBezTo>
                  <a:pt x="21065" y="335265"/>
                  <a:pt x="43197" y="340308"/>
                  <a:pt x="62144" y="346229"/>
                </a:cubicBezTo>
                <a:cubicBezTo>
                  <a:pt x="90949" y="355231"/>
                  <a:pt x="121461" y="357438"/>
                  <a:pt x="150921" y="363985"/>
                </a:cubicBezTo>
                <a:cubicBezTo>
                  <a:pt x="249272" y="385841"/>
                  <a:pt x="199515" y="383104"/>
                  <a:pt x="310719" y="390618"/>
                </a:cubicBezTo>
                <a:lnTo>
                  <a:pt x="878889" y="426128"/>
                </a:lnTo>
                <a:cubicBezTo>
                  <a:pt x="1009095" y="423169"/>
                  <a:pt x="1139822" y="429259"/>
                  <a:pt x="1269507" y="417251"/>
                </a:cubicBezTo>
                <a:cubicBezTo>
                  <a:pt x="1301243" y="414312"/>
                  <a:pt x="1358284" y="381740"/>
                  <a:pt x="1358284" y="381740"/>
                </a:cubicBezTo>
                <a:cubicBezTo>
                  <a:pt x="1369320" y="372911"/>
                  <a:pt x="1417868" y="336752"/>
                  <a:pt x="1429305" y="319596"/>
                </a:cubicBezTo>
                <a:cubicBezTo>
                  <a:pt x="1434496" y="311810"/>
                  <a:pt x="1435224" y="301841"/>
                  <a:pt x="1438183" y="292963"/>
                </a:cubicBezTo>
                <a:cubicBezTo>
                  <a:pt x="1448847" y="228974"/>
                  <a:pt x="1455911" y="225419"/>
                  <a:pt x="1429305" y="150921"/>
                </a:cubicBezTo>
                <a:cubicBezTo>
                  <a:pt x="1424329" y="136987"/>
                  <a:pt x="1410879" y="127721"/>
                  <a:pt x="1402672" y="115410"/>
                </a:cubicBezTo>
                <a:cubicBezTo>
                  <a:pt x="1393101" y="101053"/>
                  <a:pt x="1390396" y="80593"/>
                  <a:pt x="1376039" y="71022"/>
                </a:cubicBezTo>
                <a:cubicBezTo>
                  <a:pt x="1352680" y="55450"/>
                  <a:pt x="1322206" y="54815"/>
                  <a:pt x="1296140" y="44389"/>
                </a:cubicBezTo>
                <a:cubicBezTo>
                  <a:pt x="1170983" y="-5674"/>
                  <a:pt x="1323676" y="37957"/>
                  <a:pt x="1171853" y="0"/>
                </a:cubicBezTo>
                <a:lnTo>
                  <a:pt x="577049" y="8878"/>
                </a:lnTo>
                <a:cubicBezTo>
                  <a:pt x="541427" y="9780"/>
                  <a:pt x="505793" y="12717"/>
                  <a:pt x="470517" y="17756"/>
                </a:cubicBezTo>
                <a:cubicBezTo>
                  <a:pt x="179406" y="59343"/>
                  <a:pt x="761017" y="10642"/>
                  <a:pt x="204187" y="44389"/>
                </a:cubicBezTo>
                <a:cubicBezTo>
                  <a:pt x="168618" y="46545"/>
                  <a:pt x="118369" y="48828"/>
                  <a:pt x="88777" y="62144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9290265-EB37-4E0B-09B2-C69BD9E87261}"/>
              </a:ext>
            </a:extLst>
          </p:cNvPr>
          <p:cNvSpPr/>
          <p:nvPr/>
        </p:nvSpPr>
        <p:spPr>
          <a:xfrm>
            <a:off x="4944862" y="4207799"/>
            <a:ext cx="506174" cy="374343"/>
          </a:xfrm>
          <a:custGeom>
            <a:avLst/>
            <a:gdLst>
              <a:gd name="connsiteX0" fmla="*/ 142043 w 506174"/>
              <a:gd name="connsiteY0" fmla="*/ 44605 h 374343"/>
              <a:gd name="connsiteX1" fmla="*/ 88777 w 506174"/>
              <a:gd name="connsiteY1" fmla="*/ 62360 h 374343"/>
              <a:gd name="connsiteX2" fmla="*/ 8878 w 506174"/>
              <a:gd name="connsiteY2" fmla="*/ 124504 h 374343"/>
              <a:gd name="connsiteX3" fmla="*/ 0 w 506174"/>
              <a:gd name="connsiteY3" fmla="*/ 204403 h 374343"/>
              <a:gd name="connsiteX4" fmla="*/ 44388 w 506174"/>
              <a:gd name="connsiteY4" fmla="*/ 319813 h 374343"/>
              <a:gd name="connsiteX5" fmla="*/ 71021 w 506174"/>
              <a:gd name="connsiteY5" fmla="*/ 337568 h 374343"/>
              <a:gd name="connsiteX6" fmla="*/ 124288 w 506174"/>
              <a:gd name="connsiteY6" fmla="*/ 346446 h 374343"/>
              <a:gd name="connsiteX7" fmla="*/ 186431 w 506174"/>
              <a:gd name="connsiteY7" fmla="*/ 373079 h 374343"/>
              <a:gd name="connsiteX8" fmla="*/ 319596 w 506174"/>
              <a:gd name="connsiteY8" fmla="*/ 364201 h 374343"/>
              <a:gd name="connsiteX9" fmla="*/ 363985 w 506174"/>
              <a:gd name="connsiteY9" fmla="*/ 346446 h 374343"/>
              <a:gd name="connsiteX10" fmla="*/ 399495 w 506174"/>
              <a:gd name="connsiteY10" fmla="*/ 337568 h 374343"/>
              <a:gd name="connsiteX11" fmla="*/ 443884 w 506174"/>
              <a:gd name="connsiteY11" fmla="*/ 302057 h 374343"/>
              <a:gd name="connsiteX12" fmla="*/ 497150 w 506174"/>
              <a:gd name="connsiteY12" fmla="*/ 257669 h 374343"/>
              <a:gd name="connsiteX13" fmla="*/ 506027 w 506174"/>
              <a:gd name="connsiteY13" fmla="*/ 231036 h 374343"/>
              <a:gd name="connsiteX14" fmla="*/ 470517 w 506174"/>
              <a:gd name="connsiteY14" fmla="*/ 62360 h 374343"/>
              <a:gd name="connsiteX15" fmla="*/ 390618 w 506174"/>
              <a:gd name="connsiteY15" fmla="*/ 35727 h 374343"/>
              <a:gd name="connsiteX16" fmla="*/ 204187 w 506174"/>
              <a:gd name="connsiteY16" fmla="*/ 217 h 374343"/>
              <a:gd name="connsiteX17" fmla="*/ 142043 w 506174"/>
              <a:gd name="connsiteY17" fmla="*/ 44605 h 37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6174" h="374343">
                <a:moveTo>
                  <a:pt x="142043" y="44605"/>
                </a:moveTo>
                <a:cubicBezTo>
                  <a:pt x="122808" y="54962"/>
                  <a:pt x="104826" y="52731"/>
                  <a:pt x="88777" y="62360"/>
                </a:cubicBezTo>
                <a:cubicBezTo>
                  <a:pt x="59845" y="79719"/>
                  <a:pt x="8878" y="124504"/>
                  <a:pt x="8878" y="124504"/>
                </a:cubicBezTo>
                <a:cubicBezTo>
                  <a:pt x="5919" y="151137"/>
                  <a:pt x="0" y="177606"/>
                  <a:pt x="0" y="204403"/>
                </a:cubicBezTo>
                <a:cubicBezTo>
                  <a:pt x="0" y="249176"/>
                  <a:pt x="16913" y="284488"/>
                  <a:pt x="44388" y="319813"/>
                </a:cubicBezTo>
                <a:cubicBezTo>
                  <a:pt x="50938" y="328235"/>
                  <a:pt x="60899" y="334194"/>
                  <a:pt x="71021" y="337568"/>
                </a:cubicBezTo>
                <a:cubicBezTo>
                  <a:pt x="88098" y="343260"/>
                  <a:pt x="106532" y="343487"/>
                  <a:pt x="124288" y="346446"/>
                </a:cubicBezTo>
                <a:cubicBezTo>
                  <a:pt x="145002" y="355324"/>
                  <a:pt x="163987" y="371039"/>
                  <a:pt x="186431" y="373079"/>
                </a:cubicBezTo>
                <a:cubicBezTo>
                  <a:pt x="230735" y="377107"/>
                  <a:pt x="275601" y="370800"/>
                  <a:pt x="319596" y="364201"/>
                </a:cubicBezTo>
                <a:cubicBezTo>
                  <a:pt x="335356" y="361837"/>
                  <a:pt x="348867" y="351485"/>
                  <a:pt x="363985" y="346446"/>
                </a:cubicBezTo>
                <a:cubicBezTo>
                  <a:pt x="375560" y="342588"/>
                  <a:pt x="387658" y="340527"/>
                  <a:pt x="399495" y="337568"/>
                </a:cubicBezTo>
                <a:cubicBezTo>
                  <a:pt x="465336" y="293675"/>
                  <a:pt x="393289" y="344220"/>
                  <a:pt x="443884" y="302057"/>
                </a:cubicBezTo>
                <a:cubicBezTo>
                  <a:pt x="507201" y="249292"/>
                  <a:pt x="456989" y="297828"/>
                  <a:pt x="497150" y="257669"/>
                </a:cubicBezTo>
                <a:cubicBezTo>
                  <a:pt x="500109" y="248791"/>
                  <a:pt x="507291" y="240308"/>
                  <a:pt x="506027" y="231036"/>
                </a:cubicBezTo>
                <a:cubicBezTo>
                  <a:pt x="498264" y="174105"/>
                  <a:pt x="490972" y="116054"/>
                  <a:pt x="470517" y="62360"/>
                </a:cubicBezTo>
                <a:cubicBezTo>
                  <a:pt x="464346" y="46161"/>
                  <a:pt x="399143" y="37733"/>
                  <a:pt x="390618" y="35727"/>
                </a:cubicBezTo>
                <a:cubicBezTo>
                  <a:pt x="341644" y="24204"/>
                  <a:pt x="259296" y="-2684"/>
                  <a:pt x="204187" y="217"/>
                </a:cubicBezTo>
                <a:cubicBezTo>
                  <a:pt x="174050" y="1803"/>
                  <a:pt x="161278" y="34248"/>
                  <a:pt x="142043" y="44605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1B046FE-9B08-0284-63DA-68268640BFEA}"/>
              </a:ext>
            </a:extLst>
          </p:cNvPr>
          <p:cNvSpPr/>
          <p:nvPr/>
        </p:nvSpPr>
        <p:spPr>
          <a:xfrm>
            <a:off x="8092122" y="4199138"/>
            <a:ext cx="1440545" cy="408373"/>
          </a:xfrm>
          <a:custGeom>
            <a:avLst/>
            <a:gdLst>
              <a:gd name="connsiteX0" fmla="*/ 93090 w 1440545"/>
              <a:gd name="connsiteY0" fmla="*/ 88777 h 408373"/>
              <a:gd name="connsiteX1" fmla="*/ 22068 w 1440545"/>
              <a:gd name="connsiteY1" fmla="*/ 150920 h 408373"/>
              <a:gd name="connsiteX2" fmla="*/ 13191 w 1440545"/>
              <a:gd name="connsiteY2" fmla="*/ 328474 h 408373"/>
              <a:gd name="connsiteX3" fmla="*/ 30946 w 1440545"/>
              <a:gd name="connsiteY3" fmla="*/ 355107 h 408373"/>
              <a:gd name="connsiteX4" fmla="*/ 199622 w 1440545"/>
              <a:gd name="connsiteY4" fmla="*/ 408373 h 408373"/>
              <a:gd name="connsiteX5" fmla="*/ 1105144 w 1440545"/>
              <a:gd name="connsiteY5" fmla="*/ 399495 h 408373"/>
              <a:gd name="connsiteX6" fmla="*/ 1167288 w 1440545"/>
              <a:gd name="connsiteY6" fmla="*/ 390617 h 408373"/>
              <a:gd name="connsiteX7" fmla="*/ 1256064 w 1440545"/>
              <a:gd name="connsiteY7" fmla="*/ 381740 h 408373"/>
              <a:gd name="connsiteX8" fmla="*/ 1300453 w 1440545"/>
              <a:gd name="connsiteY8" fmla="*/ 372862 h 408373"/>
              <a:gd name="connsiteX9" fmla="*/ 1353719 w 1440545"/>
              <a:gd name="connsiteY9" fmla="*/ 363984 h 408373"/>
              <a:gd name="connsiteX10" fmla="*/ 1380352 w 1440545"/>
              <a:gd name="connsiteY10" fmla="*/ 346229 h 408373"/>
              <a:gd name="connsiteX11" fmla="*/ 1424740 w 1440545"/>
              <a:gd name="connsiteY11" fmla="*/ 310718 h 408373"/>
              <a:gd name="connsiteX12" fmla="*/ 1424740 w 1440545"/>
              <a:gd name="connsiteY12" fmla="*/ 115410 h 408373"/>
              <a:gd name="connsiteX13" fmla="*/ 1398107 w 1440545"/>
              <a:gd name="connsiteY13" fmla="*/ 97654 h 408373"/>
              <a:gd name="connsiteX14" fmla="*/ 1353719 w 1440545"/>
              <a:gd name="connsiteY14" fmla="*/ 62144 h 408373"/>
              <a:gd name="connsiteX15" fmla="*/ 1122899 w 1440545"/>
              <a:gd name="connsiteY15" fmla="*/ 8878 h 408373"/>
              <a:gd name="connsiteX16" fmla="*/ 1051878 w 1440545"/>
              <a:gd name="connsiteY16" fmla="*/ 0 h 408373"/>
              <a:gd name="connsiteX17" fmla="*/ 190744 w 1440545"/>
              <a:gd name="connsiteY17" fmla="*/ 17755 h 408373"/>
              <a:gd name="connsiteX18" fmla="*/ 84212 w 1440545"/>
              <a:gd name="connsiteY18" fmla="*/ 62144 h 408373"/>
              <a:gd name="connsiteX19" fmla="*/ 57579 w 1440545"/>
              <a:gd name="connsiteY19" fmla="*/ 71021 h 408373"/>
              <a:gd name="connsiteX20" fmla="*/ 39824 w 1440545"/>
              <a:gd name="connsiteY20" fmla="*/ 88777 h 408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440545" h="408373">
                <a:moveTo>
                  <a:pt x="93090" y="88777"/>
                </a:moveTo>
                <a:cubicBezTo>
                  <a:pt x="69416" y="109491"/>
                  <a:pt x="43228" y="127644"/>
                  <a:pt x="22068" y="150920"/>
                </a:cubicBezTo>
                <a:cubicBezTo>
                  <a:pt x="-18101" y="195106"/>
                  <a:pt x="7784" y="294232"/>
                  <a:pt x="13191" y="328474"/>
                </a:cubicBezTo>
                <a:cubicBezTo>
                  <a:pt x="14855" y="339013"/>
                  <a:pt x="22068" y="349189"/>
                  <a:pt x="30946" y="355107"/>
                </a:cubicBezTo>
                <a:cubicBezTo>
                  <a:pt x="71997" y="382475"/>
                  <a:pt x="160127" y="398499"/>
                  <a:pt x="199622" y="408373"/>
                </a:cubicBezTo>
                <a:lnTo>
                  <a:pt x="1105144" y="399495"/>
                </a:lnTo>
                <a:cubicBezTo>
                  <a:pt x="1126065" y="399111"/>
                  <a:pt x="1146506" y="393062"/>
                  <a:pt x="1167288" y="390617"/>
                </a:cubicBezTo>
                <a:cubicBezTo>
                  <a:pt x="1196824" y="387142"/>
                  <a:pt x="1226472" y="384699"/>
                  <a:pt x="1256064" y="381740"/>
                </a:cubicBezTo>
                <a:lnTo>
                  <a:pt x="1300453" y="372862"/>
                </a:lnTo>
                <a:cubicBezTo>
                  <a:pt x="1318163" y="369642"/>
                  <a:pt x="1336642" y="369676"/>
                  <a:pt x="1353719" y="363984"/>
                </a:cubicBezTo>
                <a:cubicBezTo>
                  <a:pt x="1363841" y="360610"/>
                  <a:pt x="1371816" y="352631"/>
                  <a:pt x="1380352" y="346229"/>
                </a:cubicBezTo>
                <a:cubicBezTo>
                  <a:pt x="1395511" y="334860"/>
                  <a:pt x="1409944" y="322555"/>
                  <a:pt x="1424740" y="310718"/>
                </a:cubicBezTo>
                <a:cubicBezTo>
                  <a:pt x="1443401" y="236078"/>
                  <a:pt x="1448096" y="232189"/>
                  <a:pt x="1424740" y="115410"/>
                </a:cubicBezTo>
                <a:cubicBezTo>
                  <a:pt x="1422647" y="104947"/>
                  <a:pt x="1406643" y="104056"/>
                  <a:pt x="1398107" y="97654"/>
                </a:cubicBezTo>
                <a:cubicBezTo>
                  <a:pt x="1382949" y="86285"/>
                  <a:pt x="1370864" y="70212"/>
                  <a:pt x="1353719" y="62144"/>
                </a:cubicBezTo>
                <a:cubicBezTo>
                  <a:pt x="1270339" y="22906"/>
                  <a:pt x="1213969" y="21297"/>
                  <a:pt x="1122899" y="8878"/>
                </a:cubicBezTo>
                <a:cubicBezTo>
                  <a:pt x="1099260" y="5654"/>
                  <a:pt x="1075552" y="2959"/>
                  <a:pt x="1051878" y="0"/>
                </a:cubicBezTo>
                <a:cubicBezTo>
                  <a:pt x="764833" y="5918"/>
                  <a:pt x="477259" y="-645"/>
                  <a:pt x="190744" y="17755"/>
                </a:cubicBezTo>
                <a:cubicBezTo>
                  <a:pt x="152353" y="20220"/>
                  <a:pt x="120708" y="49980"/>
                  <a:pt x="84212" y="62144"/>
                </a:cubicBezTo>
                <a:cubicBezTo>
                  <a:pt x="75334" y="65103"/>
                  <a:pt x="65603" y="66206"/>
                  <a:pt x="57579" y="71021"/>
                </a:cubicBezTo>
                <a:cubicBezTo>
                  <a:pt x="50402" y="75327"/>
                  <a:pt x="45742" y="82858"/>
                  <a:pt x="39824" y="88777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64AE43-FBEC-9452-E097-45F24A8B2062}"/>
              </a:ext>
            </a:extLst>
          </p:cNvPr>
          <p:cNvSpPr txBox="1"/>
          <p:nvPr/>
        </p:nvSpPr>
        <p:spPr>
          <a:xfrm>
            <a:off x="665825" y="4678785"/>
            <a:ext cx="9845336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If MIN still has moves to make, we let him stay in control. Note how we increment </a:t>
            </a:r>
            <a:r>
              <a:rPr lang="en-US" sz="1600" dirty="0" err="1">
                <a:solidFill>
                  <a:schemeClr val="bg1"/>
                </a:solidFill>
              </a:rPr>
              <a:t>move_count</a:t>
            </a:r>
            <a:r>
              <a:rPr lang="en-US" sz="1600" dirty="0">
                <a:solidFill>
                  <a:schemeClr val="bg1"/>
                </a:solidFill>
              </a:rPr>
              <a:t>, but not </a:t>
            </a:r>
            <a:r>
              <a:rPr lang="en-US" sz="1600" dirty="0" err="1">
                <a:solidFill>
                  <a:schemeClr val="bg1"/>
                </a:solidFill>
              </a:rPr>
              <a:t>agent_index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2925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642A8-20D3-C2F7-F2B7-0CA5B578E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Example run of pseudocode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84464-D4D8-F25B-A9C2-196E7AFD8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59112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1800" dirty="0"/>
              <a:t>3 players – MAX, MIN1, MIN2. Each player has 3 moves. Depth limit is 1</a:t>
            </a:r>
          </a:p>
          <a:p>
            <a:pPr>
              <a:buFontTx/>
              <a:buChar char="-"/>
            </a:pPr>
            <a:r>
              <a:rPr lang="en-US" sz="1800" dirty="0"/>
              <a:t>Procedure:</a:t>
            </a:r>
          </a:p>
          <a:p>
            <a:pPr marL="0" indent="0">
              <a:buNone/>
            </a:pPr>
            <a:r>
              <a:rPr lang="en-US" sz="1800" dirty="0"/>
              <a:t>+ Start at Minimax. It is MAX’s turn</a:t>
            </a:r>
          </a:p>
          <a:p>
            <a:pPr marL="0" indent="0">
              <a:buNone/>
            </a:pPr>
            <a:r>
              <a:rPr lang="en-US" sz="1800" dirty="0"/>
              <a:t>+ Go to Max. Terminal and Cutoff tests not met. MAX isn’t done moving (0 &lt; 3), so they will get to move again</a:t>
            </a:r>
          </a:p>
          <a:p>
            <a:pPr marL="0" indent="0">
              <a:buNone/>
            </a:pPr>
            <a:r>
              <a:rPr lang="en-US" sz="1800" dirty="0"/>
              <a:t>+ Go to Max. Terminal and Cutoff tests not met. MAX isn’t done moving (1 &lt; 3), so they will get to move again</a:t>
            </a:r>
          </a:p>
          <a:p>
            <a:pPr marL="0" indent="0">
              <a:buNone/>
            </a:pPr>
            <a:r>
              <a:rPr lang="en-US" sz="1800" dirty="0"/>
              <a:t>+ Go to Max. Terminal and Cutoff tests not met. MAX isn’t done moving (2 &lt; 3), so they will get to move again</a:t>
            </a:r>
          </a:p>
          <a:p>
            <a:pPr marL="0" indent="0">
              <a:buNone/>
            </a:pPr>
            <a:r>
              <a:rPr lang="en-US" sz="1800" dirty="0"/>
              <a:t>+ Go to Max. Terminal and Cutoff tests not met. MAX is done moving (3 = 3), so we give the right to another player</a:t>
            </a:r>
          </a:p>
          <a:p>
            <a:pPr marL="0" indent="0">
              <a:buNone/>
            </a:pPr>
            <a:r>
              <a:rPr lang="en-US" sz="1800" dirty="0"/>
              <a:t>+ Go back to Minimax. It is MIN1’s turn</a:t>
            </a:r>
          </a:p>
          <a:p>
            <a:pPr marL="0" indent="0">
              <a:buNone/>
            </a:pPr>
            <a:r>
              <a:rPr lang="en-US" sz="1800" dirty="0"/>
              <a:t>+ Go to Min. Terminal and Cutoff tests not met. MIN1 isn’t done moving (0 &lt; 3), so they will get to move again</a:t>
            </a:r>
          </a:p>
          <a:p>
            <a:pPr marL="0" indent="0">
              <a:buNone/>
            </a:pPr>
            <a:r>
              <a:rPr lang="en-US" sz="1800" dirty="0"/>
              <a:t>+ Go to Min. Terminal and Cutoff tests not met. MIN1 isn’t done moving (1 &lt; 3), so they will get to move again</a:t>
            </a:r>
          </a:p>
          <a:p>
            <a:pPr marL="0" indent="0">
              <a:buNone/>
            </a:pPr>
            <a:r>
              <a:rPr lang="en-US" sz="1800" dirty="0"/>
              <a:t>+ Go to Min. Terminal and Cutoff tests not met. MIN1 isn’t done moving (2 &lt; 3), so they will get to move again</a:t>
            </a:r>
          </a:p>
          <a:p>
            <a:pPr marL="0" indent="0">
              <a:buNone/>
            </a:pPr>
            <a:r>
              <a:rPr lang="en-US" sz="1800" dirty="0"/>
              <a:t>+ Go to Min. Terminal and Cutoff tests not met. MIN1 is done moving (3 = 3), so we give the right to another player</a:t>
            </a:r>
          </a:p>
          <a:p>
            <a:pPr marL="0" indent="0">
              <a:buNone/>
            </a:pPr>
            <a:r>
              <a:rPr lang="en-US" sz="1800" dirty="0"/>
              <a:t>+ Go back to Minimax. It is MIN2’s turn</a:t>
            </a:r>
          </a:p>
        </p:txBody>
      </p:sp>
    </p:spTree>
    <p:extLst>
      <p:ext uri="{BB962C8B-B14F-4D97-AF65-F5344CB8AC3E}">
        <p14:creationId xmlns:p14="http://schemas.microsoft.com/office/powerpoint/2010/main" val="716522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95B6D-4816-DB4D-51B1-A43D0B723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Example run of pseudocode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D7248-3BDE-AE18-6707-A28F0949C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885"/>
            <a:ext cx="10515600" cy="59201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+ Go to Min. Terminal and Cutoff tests not met. MIN2 isn’t done moving (0 &lt; 3), so they will get to move again</a:t>
            </a:r>
          </a:p>
          <a:p>
            <a:pPr marL="0" indent="0">
              <a:buNone/>
            </a:pPr>
            <a:r>
              <a:rPr lang="en-US" sz="1800" dirty="0"/>
              <a:t>+ Go to Min. Terminal and Cutoff tests not met. MIN2 isn’t done moving (1 &lt; 3), so they will get to move again</a:t>
            </a:r>
          </a:p>
          <a:p>
            <a:pPr marL="0" indent="0">
              <a:buNone/>
            </a:pPr>
            <a:r>
              <a:rPr lang="en-US" sz="1800" dirty="0"/>
              <a:t>+ Go to Min. Terminal and Cutoff tests not met. MIN2 isn’t done moving (2 &lt; 3), so they will get to move again</a:t>
            </a:r>
          </a:p>
          <a:p>
            <a:pPr marL="0" indent="0">
              <a:buNone/>
            </a:pPr>
            <a:r>
              <a:rPr lang="en-US" sz="1800" dirty="0"/>
              <a:t>+ Go to Min. Terminal and Cutoff tests not met. MIN2 is done moving (3 = 3), so we give the right to another player</a:t>
            </a:r>
          </a:p>
          <a:p>
            <a:pPr marL="0" indent="0">
              <a:buNone/>
            </a:pPr>
            <a:r>
              <a:rPr lang="en-US" sz="1800" dirty="0"/>
              <a:t>+ Go back to Minimax. </a:t>
            </a:r>
            <a:r>
              <a:rPr lang="en-US" sz="1800" dirty="0" err="1"/>
              <a:t>agent_index</a:t>
            </a:r>
            <a:r>
              <a:rPr lang="en-US" sz="1800" dirty="0"/>
              <a:t> == number of agents (3 = 3), so we reset the index back to 0, while also increment depth to 1. Therefore, it is MAX’s turn</a:t>
            </a:r>
          </a:p>
          <a:p>
            <a:pPr marL="0" indent="0">
              <a:buNone/>
            </a:pPr>
            <a:r>
              <a:rPr lang="en-US" sz="1800" dirty="0"/>
              <a:t>+ Go to Max. Cutoff test met (depth = 1, which is depth limit), return evaluation function at that state.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In essence:</a:t>
            </a:r>
          </a:p>
          <a:p>
            <a:pPr marL="0" indent="0">
              <a:buNone/>
            </a:pPr>
            <a:r>
              <a:rPr lang="en-US" sz="1800" dirty="0"/>
              <a:t>Command center </a:t>
            </a:r>
            <a:r>
              <a:rPr lang="en-US" sz="1800" dirty="0">
                <a:sym typeface="Wingdings" panose="05000000000000000000" pitchFamily="2" charset="2"/>
              </a:rPr>
              <a:t></a:t>
            </a:r>
            <a:r>
              <a:rPr lang="en-US" sz="1800" dirty="0"/>
              <a:t> Let MAX make 3 moves </a:t>
            </a:r>
            <a:r>
              <a:rPr lang="en-US" sz="1800" dirty="0">
                <a:sym typeface="Wingdings" panose="05000000000000000000" pitchFamily="2" charset="2"/>
              </a:rPr>
              <a:t> Command center  Let MIN1 make 3 moves  Command center  Let MIN2 make 3 moves  Command center  Cutoff</a:t>
            </a:r>
          </a:p>
        </p:txBody>
      </p:sp>
    </p:spTree>
    <p:extLst>
      <p:ext uri="{BB962C8B-B14F-4D97-AF65-F5344CB8AC3E}">
        <p14:creationId xmlns:p14="http://schemas.microsoft.com/office/powerpoint/2010/main" val="1498537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F9BF-FBA3-FDF1-B088-D53D04F15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hope the pseudocode achieves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75A91-8969-514F-62DB-2D21F45E6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pseudocode can be generalized to a game of multiple players (not just MAX and MIN), in which each player can make multiple moves (instead of just one move each turn)</a:t>
            </a:r>
          </a:p>
        </p:txBody>
      </p:sp>
    </p:spTree>
    <p:extLst>
      <p:ext uri="{BB962C8B-B14F-4D97-AF65-F5344CB8AC3E}">
        <p14:creationId xmlns:p14="http://schemas.microsoft.com/office/powerpoint/2010/main" val="249027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F4BB6-5D04-7965-3BAB-F53347AC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Civilization VI (Civ VI)?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7F8B3-E023-E41A-CD04-066B382FA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It is a turn-based strategy game</a:t>
            </a:r>
          </a:p>
          <a:p>
            <a:pPr>
              <a:buFontTx/>
              <a:buChar char="-"/>
            </a:pPr>
            <a:r>
              <a:rPr lang="en-US" dirty="0"/>
              <a:t>There can be multiple players</a:t>
            </a:r>
          </a:p>
          <a:p>
            <a:pPr>
              <a:buFontTx/>
              <a:buChar char="-"/>
            </a:pPr>
            <a:r>
              <a:rPr lang="en-US" dirty="0"/>
              <a:t>Each player can make multiple moves every turn</a:t>
            </a:r>
          </a:p>
          <a:p>
            <a:pPr>
              <a:buFontTx/>
              <a:buChar char="-"/>
            </a:pPr>
            <a:r>
              <a:rPr lang="en-US" dirty="0"/>
              <a:t>There are multiple victory conditions</a:t>
            </a:r>
          </a:p>
          <a:p>
            <a:pPr>
              <a:buFontTx/>
              <a:buChar char="-"/>
            </a:pPr>
            <a:r>
              <a:rPr lang="en-US" dirty="0"/>
              <a:t>The game is too big to search all the way to any terminal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 Perfect for our purpose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0996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32DA5-FCB1-9073-8DFC-028C9D964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19B71-9C8A-7446-2D5B-4841C9BC6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Thank you for giving me the opportunity to brush up on my Minimax knowledge. If anything on this PowerPoint is poorly conveyed by me, I am more than happy to meet in-office and explain my idea and reasoning.</a:t>
            </a:r>
          </a:p>
        </p:txBody>
      </p:sp>
    </p:spTree>
    <p:extLst>
      <p:ext uri="{BB962C8B-B14F-4D97-AF65-F5344CB8AC3E}">
        <p14:creationId xmlns:p14="http://schemas.microsoft.com/office/powerpoint/2010/main" val="113704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2F663-B90D-9922-C33F-BBCFB1913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Civ VI interface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EA8BB-8966-EE17-10DE-2F1BA97F6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ivilization VI - Interface">
            <a:extLst>
              <a:ext uri="{FF2B5EF4-FFF2-40B4-BE49-F238E27FC236}">
                <a16:creationId xmlns:a16="http://schemas.microsoft.com/office/drawing/2014/main" id="{2922C161-A085-99FA-15B2-C0F39B0F3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0" y="1724025"/>
            <a:ext cx="9334500" cy="513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528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13255-88C4-A4A7-F8E9-1202A65B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notation we already know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CAB15-7AC7-397D-2658-01A86288B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* Before speeding things up*</a:t>
            </a:r>
          </a:p>
          <a:p>
            <a:pPr marL="0" indent="0">
              <a:buNone/>
            </a:pPr>
            <a:r>
              <a:rPr lang="en-US" dirty="0"/>
              <a:t>S0 : The initial state</a:t>
            </a:r>
          </a:p>
          <a:p>
            <a:pPr marL="0" indent="0">
              <a:buNone/>
            </a:pPr>
            <a:r>
              <a:rPr lang="en-US" dirty="0"/>
              <a:t>Player(s): Whose turn it is at state s</a:t>
            </a:r>
          </a:p>
          <a:p>
            <a:pPr marL="0" indent="0">
              <a:buNone/>
            </a:pPr>
            <a:r>
              <a:rPr lang="en-US" dirty="0"/>
              <a:t>Actions(s): All available (legal) moves at state s</a:t>
            </a:r>
          </a:p>
          <a:p>
            <a:pPr marL="0" indent="0">
              <a:buNone/>
            </a:pPr>
            <a:r>
              <a:rPr lang="en-US" dirty="0"/>
              <a:t>Result(s, a): Transition model (What state results from a)</a:t>
            </a:r>
          </a:p>
          <a:p>
            <a:pPr marL="0" indent="0">
              <a:buNone/>
            </a:pPr>
            <a:r>
              <a:rPr lang="en-US" dirty="0"/>
              <a:t>Terminal-Test (s): Is the game over?</a:t>
            </a:r>
          </a:p>
          <a:p>
            <a:pPr marL="0" indent="0">
              <a:buNone/>
            </a:pPr>
            <a:r>
              <a:rPr lang="en-US" dirty="0"/>
              <a:t>Utility(s, p): Score of player p in (terminal) state s</a:t>
            </a:r>
          </a:p>
        </p:txBody>
      </p:sp>
    </p:spTree>
    <p:extLst>
      <p:ext uri="{BB962C8B-B14F-4D97-AF65-F5344CB8AC3E}">
        <p14:creationId xmlns:p14="http://schemas.microsoft.com/office/powerpoint/2010/main" val="2109223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CE906-556F-E909-DC0C-31FD0D80F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notation we already know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2B60D-D7C0-9CEA-6632-22A8EB92B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*  After speeding things up *</a:t>
            </a:r>
          </a:p>
          <a:p>
            <a:pPr marL="0" indent="0">
              <a:buNone/>
            </a:pPr>
            <a:r>
              <a:rPr lang="en-US" dirty="0"/>
              <a:t>Depth d: Keep track of how deep in the tree we are</a:t>
            </a:r>
          </a:p>
          <a:p>
            <a:pPr marL="0" indent="0">
              <a:buNone/>
            </a:pPr>
            <a:r>
              <a:rPr lang="en-US" dirty="0"/>
              <a:t>Cutoff-test: A function to determine if we cut off search</a:t>
            </a:r>
          </a:p>
          <a:p>
            <a:pPr marL="0" indent="0">
              <a:buNone/>
            </a:pPr>
            <a:r>
              <a:rPr lang="en-US" dirty="0"/>
              <a:t>Evaluation function Eval: A method of evaluating non-terminal states</a:t>
            </a:r>
          </a:p>
        </p:txBody>
      </p:sp>
    </p:spTree>
    <p:extLst>
      <p:ext uri="{BB962C8B-B14F-4D97-AF65-F5344CB8AC3E}">
        <p14:creationId xmlns:p14="http://schemas.microsoft.com/office/powerpoint/2010/main" val="2482919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1015B-8E38-E994-0312-4F96627B9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notation for this version of minimax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D9443-1033-BB24-51C4-46AE9DC9F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Recall: A player goes multiple times in a row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Int Move-Count: Keep track of how many moves a player has made in one turn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Get-Move-Count(s, p): Get the number of allowed moves player p can make this turn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Agent-Index: The index of current agent, used to keep track of whose agent’s turn it currently is.</a:t>
            </a:r>
          </a:p>
        </p:txBody>
      </p:sp>
    </p:spTree>
    <p:extLst>
      <p:ext uri="{BB962C8B-B14F-4D97-AF65-F5344CB8AC3E}">
        <p14:creationId xmlns:p14="http://schemas.microsoft.com/office/powerpoint/2010/main" val="1582100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C87A0-D54E-E725-7B74-FB6511D55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AD8EF-70D4-CB2B-EF8A-7314F91C9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number of moves every player can make at each state is known (either as global variables or embedded in the state s)</a:t>
            </a:r>
          </a:p>
          <a:p>
            <a:pPr marL="0" indent="0">
              <a:buNone/>
            </a:pPr>
            <a:r>
              <a:rPr lang="en-US" dirty="0"/>
              <a:t>Each player will use all their allowed number of moves (like how tic-tac-toe players don’t “skip” their turn)</a:t>
            </a:r>
          </a:p>
          <a:p>
            <a:pPr marL="0" indent="0">
              <a:buNone/>
            </a:pPr>
            <a:r>
              <a:rPr lang="en-US" dirty="0"/>
              <a:t>There is no cooperation among players. In other words, it is you versus the world (all other players’ goal is to minimize your utility)</a:t>
            </a:r>
          </a:p>
        </p:txBody>
      </p:sp>
    </p:spTree>
    <p:extLst>
      <p:ext uri="{BB962C8B-B14F-4D97-AF65-F5344CB8AC3E}">
        <p14:creationId xmlns:p14="http://schemas.microsoft.com/office/powerpoint/2010/main" val="3605828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CA494-38D6-C1A7-B716-802D59C72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Tying abstract to concrete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C8F5A-D1E4-921A-90E0-DDF526DE1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S0: World map with randomly generated resource locations.</a:t>
            </a:r>
          </a:p>
        </p:txBody>
      </p:sp>
      <p:pic>
        <p:nvPicPr>
          <p:cNvPr id="2052" name="Picture 4" descr="See the source image">
            <a:extLst>
              <a:ext uri="{FF2B5EF4-FFF2-40B4-BE49-F238E27FC236}">
                <a16:creationId xmlns:a16="http://schemas.microsoft.com/office/drawing/2014/main" id="{AA20049E-02E6-3755-B15F-E4AB797F21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076" y="2334827"/>
            <a:ext cx="8041194" cy="4523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E87ED8C-75AB-6DF1-42EB-E0CD2A0A3B1D}"/>
              </a:ext>
            </a:extLst>
          </p:cNvPr>
          <p:cNvSpPr/>
          <p:nvPr/>
        </p:nvSpPr>
        <p:spPr>
          <a:xfrm>
            <a:off x="4829452" y="3513506"/>
            <a:ext cx="4220183" cy="2603209"/>
          </a:xfrm>
          <a:custGeom>
            <a:avLst/>
            <a:gdLst>
              <a:gd name="connsiteX0" fmla="*/ 1837678 w 4220183"/>
              <a:gd name="connsiteY0" fmla="*/ 19807 h 2603209"/>
              <a:gd name="connsiteX1" fmla="*/ 1784412 w 4220183"/>
              <a:gd name="connsiteY1" fmla="*/ 37562 h 2603209"/>
              <a:gd name="connsiteX2" fmla="*/ 1722268 w 4220183"/>
              <a:gd name="connsiteY2" fmla="*/ 55317 h 2603209"/>
              <a:gd name="connsiteX3" fmla="*/ 1553593 w 4220183"/>
              <a:gd name="connsiteY3" fmla="*/ 117461 h 2603209"/>
              <a:gd name="connsiteX4" fmla="*/ 692459 w 4220183"/>
              <a:gd name="connsiteY4" fmla="*/ 410424 h 2603209"/>
              <a:gd name="connsiteX5" fmla="*/ 133165 w 4220183"/>
              <a:gd name="connsiteY5" fmla="*/ 809919 h 2603209"/>
              <a:gd name="connsiteX6" fmla="*/ 0 w 4220183"/>
              <a:gd name="connsiteY6" fmla="*/ 1209414 h 2603209"/>
              <a:gd name="connsiteX7" fmla="*/ 150921 w 4220183"/>
              <a:gd name="connsiteY7" fmla="*/ 1795341 h 2603209"/>
              <a:gd name="connsiteX8" fmla="*/ 701336 w 4220183"/>
              <a:gd name="connsiteY8" fmla="*/ 2177080 h 2603209"/>
              <a:gd name="connsiteX9" fmla="*/ 1606859 w 4220183"/>
              <a:gd name="connsiteY9" fmla="*/ 2505554 h 2603209"/>
              <a:gd name="connsiteX10" fmla="*/ 2556769 w 4220183"/>
              <a:gd name="connsiteY10" fmla="*/ 2603209 h 2603209"/>
              <a:gd name="connsiteX11" fmla="*/ 3275861 w 4220183"/>
              <a:gd name="connsiteY11" fmla="*/ 2505554 h 2603209"/>
              <a:gd name="connsiteX12" fmla="*/ 3781888 w 4220183"/>
              <a:gd name="connsiteY12" fmla="*/ 2177080 h 2603209"/>
              <a:gd name="connsiteX13" fmla="*/ 3950564 w 4220183"/>
              <a:gd name="connsiteY13" fmla="*/ 1981772 h 2603209"/>
              <a:gd name="connsiteX14" fmla="*/ 4065973 w 4220183"/>
              <a:gd name="connsiteY14" fmla="*/ 1724319 h 2603209"/>
              <a:gd name="connsiteX15" fmla="*/ 4199138 w 4220183"/>
              <a:gd name="connsiteY15" fmla="*/ 1138393 h 2603209"/>
              <a:gd name="connsiteX16" fmla="*/ 4216894 w 4220183"/>
              <a:gd name="connsiteY16" fmla="*/ 960840 h 2603209"/>
              <a:gd name="connsiteX17" fmla="*/ 4208016 w 4220183"/>
              <a:gd name="connsiteY17" fmla="*/ 667877 h 2603209"/>
              <a:gd name="connsiteX18" fmla="*/ 4101484 w 4220183"/>
              <a:gd name="connsiteY18" fmla="*/ 481445 h 2603209"/>
              <a:gd name="connsiteX19" fmla="*/ 3657600 w 4220183"/>
              <a:gd name="connsiteY19" fmla="*/ 197360 h 2603209"/>
              <a:gd name="connsiteX20" fmla="*/ 3142696 w 4220183"/>
              <a:gd name="connsiteY20" fmla="*/ 46440 h 2603209"/>
              <a:gd name="connsiteX21" fmla="*/ 2716567 w 4220183"/>
              <a:gd name="connsiteY21" fmla="*/ 2051 h 2603209"/>
              <a:gd name="connsiteX22" fmla="*/ 2024109 w 4220183"/>
              <a:gd name="connsiteY22" fmla="*/ 2051 h 2603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220183" h="2603209">
                <a:moveTo>
                  <a:pt x="1837678" y="19807"/>
                </a:moveTo>
                <a:cubicBezTo>
                  <a:pt x="1819923" y="25725"/>
                  <a:pt x="1802300" y="32058"/>
                  <a:pt x="1784412" y="37562"/>
                </a:cubicBezTo>
                <a:cubicBezTo>
                  <a:pt x="1763821" y="43898"/>
                  <a:pt x="1742626" y="48270"/>
                  <a:pt x="1722268" y="55317"/>
                </a:cubicBezTo>
                <a:cubicBezTo>
                  <a:pt x="1665645" y="74917"/>
                  <a:pt x="1610773" y="99549"/>
                  <a:pt x="1553593" y="117461"/>
                </a:cubicBezTo>
                <a:cubicBezTo>
                  <a:pt x="1289294" y="200254"/>
                  <a:pt x="949526" y="271305"/>
                  <a:pt x="692459" y="410424"/>
                </a:cubicBezTo>
                <a:cubicBezTo>
                  <a:pt x="539271" y="493326"/>
                  <a:pt x="249532" y="620058"/>
                  <a:pt x="133165" y="809919"/>
                </a:cubicBezTo>
                <a:cubicBezTo>
                  <a:pt x="57672" y="933091"/>
                  <a:pt x="35636" y="1071963"/>
                  <a:pt x="0" y="1209414"/>
                </a:cubicBezTo>
                <a:cubicBezTo>
                  <a:pt x="23974" y="1401205"/>
                  <a:pt x="16368" y="1631955"/>
                  <a:pt x="150921" y="1795341"/>
                </a:cubicBezTo>
                <a:cubicBezTo>
                  <a:pt x="276661" y="1948025"/>
                  <a:pt x="527183" y="2091134"/>
                  <a:pt x="701336" y="2177080"/>
                </a:cubicBezTo>
                <a:cubicBezTo>
                  <a:pt x="1003148" y="2326026"/>
                  <a:pt x="1273458" y="2433889"/>
                  <a:pt x="1606859" y="2505554"/>
                </a:cubicBezTo>
                <a:cubicBezTo>
                  <a:pt x="1762127" y="2538929"/>
                  <a:pt x="2421241" y="2591320"/>
                  <a:pt x="2556769" y="2603209"/>
                </a:cubicBezTo>
                <a:cubicBezTo>
                  <a:pt x="2896333" y="2595312"/>
                  <a:pt x="2960148" y="2623357"/>
                  <a:pt x="3275861" y="2505554"/>
                </a:cubicBezTo>
                <a:cubicBezTo>
                  <a:pt x="3457541" y="2437763"/>
                  <a:pt x="3642060" y="2307982"/>
                  <a:pt x="3781888" y="2177080"/>
                </a:cubicBezTo>
                <a:cubicBezTo>
                  <a:pt x="3844685" y="2118291"/>
                  <a:pt x="3904845" y="2054637"/>
                  <a:pt x="3950564" y="1981772"/>
                </a:cubicBezTo>
                <a:cubicBezTo>
                  <a:pt x="4000548" y="1902109"/>
                  <a:pt x="4035438" y="1813269"/>
                  <a:pt x="4065973" y="1724319"/>
                </a:cubicBezTo>
                <a:cubicBezTo>
                  <a:pt x="4122845" y="1558649"/>
                  <a:pt x="4172910" y="1318244"/>
                  <a:pt x="4199138" y="1138393"/>
                </a:cubicBezTo>
                <a:cubicBezTo>
                  <a:pt x="4207721" y="1079536"/>
                  <a:pt x="4210975" y="1020024"/>
                  <a:pt x="4216894" y="960840"/>
                </a:cubicBezTo>
                <a:cubicBezTo>
                  <a:pt x="4213935" y="863186"/>
                  <a:pt x="4230883" y="762862"/>
                  <a:pt x="4208016" y="667877"/>
                </a:cubicBezTo>
                <a:cubicBezTo>
                  <a:pt x="4191264" y="598291"/>
                  <a:pt x="4146728" y="536905"/>
                  <a:pt x="4101484" y="481445"/>
                </a:cubicBezTo>
                <a:cubicBezTo>
                  <a:pt x="3986807" y="340874"/>
                  <a:pt x="3825190" y="257617"/>
                  <a:pt x="3657600" y="197360"/>
                </a:cubicBezTo>
                <a:cubicBezTo>
                  <a:pt x="3489293" y="136845"/>
                  <a:pt x="3320372" y="66941"/>
                  <a:pt x="3142696" y="46440"/>
                </a:cubicBezTo>
                <a:cubicBezTo>
                  <a:pt x="3086903" y="40002"/>
                  <a:pt x="2786466" y="3449"/>
                  <a:pt x="2716567" y="2051"/>
                </a:cubicBezTo>
                <a:cubicBezTo>
                  <a:pt x="2485794" y="-2565"/>
                  <a:pt x="2254928" y="2051"/>
                  <a:pt x="2024109" y="2051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F886CD-B1A7-86AF-CAAF-E6E22D92249A}"/>
              </a:ext>
            </a:extLst>
          </p:cNvPr>
          <p:cNvSpPr txBox="1"/>
          <p:nvPr/>
        </p:nvSpPr>
        <p:spPr>
          <a:xfrm>
            <a:off x="5611673" y="3144174"/>
            <a:ext cx="220955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Your starting location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373F9F0-C850-AE3E-E5CA-92EC79FD0753}"/>
              </a:ext>
            </a:extLst>
          </p:cNvPr>
          <p:cNvSpPr/>
          <p:nvPr/>
        </p:nvSpPr>
        <p:spPr>
          <a:xfrm>
            <a:off x="8637973" y="2175029"/>
            <a:ext cx="1109709" cy="887767"/>
          </a:xfrm>
          <a:custGeom>
            <a:avLst/>
            <a:gdLst>
              <a:gd name="connsiteX0" fmla="*/ 230819 w 1109709"/>
              <a:gd name="connsiteY0" fmla="*/ 97654 h 887767"/>
              <a:gd name="connsiteX1" fmla="*/ 115410 w 1109709"/>
              <a:gd name="connsiteY1" fmla="*/ 133165 h 887767"/>
              <a:gd name="connsiteX2" fmla="*/ 26633 w 1109709"/>
              <a:gd name="connsiteY2" fmla="*/ 213064 h 887767"/>
              <a:gd name="connsiteX3" fmla="*/ 0 w 1109709"/>
              <a:gd name="connsiteY3" fmla="*/ 301841 h 887767"/>
              <a:gd name="connsiteX4" fmla="*/ 8877 w 1109709"/>
              <a:gd name="connsiteY4" fmla="*/ 461639 h 887767"/>
              <a:gd name="connsiteX5" fmla="*/ 97654 w 1109709"/>
              <a:gd name="connsiteY5" fmla="*/ 603682 h 887767"/>
              <a:gd name="connsiteX6" fmla="*/ 381740 w 1109709"/>
              <a:gd name="connsiteY6" fmla="*/ 798990 h 887767"/>
              <a:gd name="connsiteX7" fmla="*/ 612559 w 1109709"/>
              <a:gd name="connsiteY7" fmla="*/ 887767 h 887767"/>
              <a:gd name="connsiteX8" fmla="*/ 763479 w 1109709"/>
              <a:gd name="connsiteY8" fmla="*/ 878889 h 887767"/>
              <a:gd name="connsiteX9" fmla="*/ 816745 w 1109709"/>
              <a:gd name="connsiteY9" fmla="*/ 852256 h 887767"/>
              <a:gd name="connsiteX10" fmla="*/ 870011 w 1109709"/>
              <a:gd name="connsiteY10" fmla="*/ 834501 h 887767"/>
              <a:gd name="connsiteX11" fmla="*/ 958788 w 1109709"/>
              <a:gd name="connsiteY11" fmla="*/ 772357 h 887767"/>
              <a:gd name="connsiteX12" fmla="*/ 1012054 w 1109709"/>
              <a:gd name="connsiteY12" fmla="*/ 736847 h 887767"/>
              <a:gd name="connsiteX13" fmla="*/ 1065320 w 1109709"/>
              <a:gd name="connsiteY13" fmla="*/ 648070 h 887767"/>
              <a:gd name="connsiteX14" fmla="*/ 1083076 w 1109709"/>
              <a:gd name="connsiteY14" fmla="*/ 594804 h 887767"/>
              <a:gd name="connsiteX15" fmla="*/ 1109709 w 1109709"/>
              <a:gd name="connsiteY15" fmla="*/ 426128 h 887767"/>
              <a:gd name="connsiteX16" fmla="*/ 1100831 w 1109709"/>
              <a:gd name="connsiteY16" fmla="*/ 133165 h 887767"/>
              <a:gd name="connsiteX17" fmla="*/ 1056443 w 1109709"/>
              <a:gd name="connsiteY17" fmla="*/ 71021 h 887767"/>
              <a:gd name="connsiteX18" fmla="*/ 1012054 w 1109709"/>
              <a:gd name="connsiteY18" fmla="*/ 62144 h 887767"/>
              <a:gd name="connsiteX19" fmla="*/ 905522 w 1109709"/>
              <a:gd name="connsiteY19" fmla="*/ 35511 h 887767"/>
              <a:gd name="connsiteX20" fmla="*/ 772357 w 1109709"/>
              <a:gd name="connsiteY20" fmla="*/ 17755 h 887767"/>
              <a:gd name="connsiteX21" fmla="*/ 692458 w 1109709"/>
              <a:gd name="connsiteY21" fmla="*/ 0 h 887767"/>
              <a:gd name="connsiteX22" fmla="*/ 204186 w 1109709"/>
              <a:gd name="connsiteY22" fmla="*/ 17755 h 887767"/>
              <a:gd name="connsiteX23" fmla="*/ 115410 w 1109709"/>
              <a:gd name="connsiteY23" fmla="*/ 62144 h 887767"/>
              <a:gd name="connsiteX24" fmla="*/ 97654 w 1109709"/>
              <a:gd name="connsiteY24" fmla="*/ 88777 h 887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09709" h="887767">
                <a:moveTo>
                  <a:pt x="230819" y="97654"/>
                </a:moveTo>
                <a:cubicBezTo>
                  <a:pt x="186181" y="106582"/>
                  <a:pt x="159435" y="109459"/>
                  <a:pt x="115410" y="133165"/>
                </a:cubicBezTo>
                <a:cubicBezTo>
                  <a:pt x="89094" y="147335"/>
                  <a:pt x="46419" y="193278"/>
                  <a:pt x="26633" y="213064"/>
                </a:cubicBezTo>
                <a:cubicBezTo>
                  <a:pt x="15949" y="239773"/>
                  <a:pt x="0" y="271831"/>
                  <a:pt x="0" y="301841"/>
                </a:cubicBezTo>
                <a:cubicBezTo>
                  <a:pt x="0" y="355189"/>
                  <a:pt x="765" y="408911"/>
                  <a:pt x="8877" y="461639"/>
                </a:cubicBezTo>
                <a:cubicBezTo>
                  <a:pt x="18649" y="525161"/>
                  <a:pt x="53581" y="559609"/>
                  <a:pt x="97654" y="603682"/>
                </a:cubicBezTo>
                <a:cubicBezTo>
                  <a:pt x="195702" y="701729"/>
                  <a:pt x="242640" y="733879"/>
                  <a:pt x="381740" y="798990"/>
                </a:cubicBezTo>
                <a:cubicBezTo>
                  <a:pt x="456400" y="833937"/>
                  <a:pt x="612559" y="887767"/>
                  <a:pt x="612559" y="887767"/>
                </a:cubicBezTo>
                <a:cubicBezTo>
                  <a:pt x="662866" y="884808"/>
                  <a:pt x="713831" y="887524"/>
                  <a:pt x="763479" y="878889"/>
                </a:cubicBezTo>
                <a:cubicBezTo>
                  <a:pt x="783036" y="875488"/>
                  <a:pt x="798421" y="859891"/>
                  <a:pt x="816745" y="852256"/>
                </a:cubicBezTo>
                <a:cubicBezTo>
                  <a:pt x="834021" y="845058"/>
                  <a:pt x="852973" y="842246"/>
                  <a:pt x="870011" y="834501"/>
                </a:cubicBezTo>
                <a:cubicBezTo>
                  <a:pt x="912363" y="815250"/>
                  <a:pt x="921005" y="799836"/>
                  <a:pt x="958788" y="772357"/>
                </a:cubicBezTo>
                <a:cubicBezTo>
                  <a:pt x="976046" y="759806"/>
                  <a:pt x="994299" y="748684"/>
                  <a:pt x="1012054" y="736847"/>
                </a:cubicBezTo>
                <a:cubicBezTo>
                  <a:pt x="1029809" y="707255"/>
                  <a:pt x="1054407" y="680809"/>
                  <a:pt x="1065320" y="648070"/>
                </a:cubicBezTo>
                <a:cubicBezTo>
                  <a:pt x="1071239" y="630315"/>
                  <a:pt x="1078789" y="613022"/>
                  <a:pt x="1083076" y="594804"/>
                </a:cubicBezTo>
                <a:cubicBezTo>
                  <a:pt x="1097757" y="532412"/>
                  <a:pt x="1102022" y="487625"/>
                  <a:pt x="1109709" y="426128"/>
                </a:cubicBezTo>
                <a:cubicBezTo>
                  <a:pt x="1106750" y="328474"/>
                  <a:pt x="1108727" y="230545"/>
                  <a:pt x="1100831" y="133165"/>
                </a:cubicBezTo>
                <a:cubicBezTo>
                  <a:pt x="1099472" y="116399"/>
                  <a:pt x="1071553" y="78576"/>
                  <a:pt x="1056443" y="71021"/>
                </a:cubicBezTo>
                <a:cubicBezTo>
                  <a:pt x="1042947" y="64273"/>
                  <a:pt x="1026693" y="65804"/>
                  <a:pt x="1012054" y="62144"/>
                </a:cubicBezTo>
                <a:cubicBezTo>
                  <a:pt x="951809" y="47083"/>
                  <a:pt x="959544" y="43822"/>
                  <a:pt x="905522" y="35511"/>
                </a:cubicBezTo>
                <a:cubicBezTo>
                  <a:pt x="864780" y="29243"/>
                  <a:pt x="813351" y="25441"/>
                  <a:pt x="772357" y="17755"/>
                </a:cubicBezTo>
                <a:cubicBezTo>
                  <a:pt x="745542" y="12727"/>
                  <a:pt x="719091" y="5918"/>
                  <a:pt x="692458" y="0"/>
                </a:cubicBezTo>
                <a:cubicBezTo>
                  <a:pt x="529701" y="5918"/>
                  <a:pt x="366524" y="4663"/>
                  <a:pt x="204186" y="17755"/>
                </a:cubicBezTo>
                <a:cubicBezTo>
                  <a:pt x="184800" y="19318"/>
                  <a:pt x="135908" y="45746"/>
                  <a:pt x="115410" y="62144"/>
                </a:cubicBezTo>
                <a:cubicBezTo>
                  <a:pt x="95561" y="78023"/>
                  <a:pt x="97654" y="72932"/>
                  <a:pt x="97654" y="88777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59C88A-09F6-5F26-877F-7D94A1E290F9}"/>
              </a:ext>
            </a:extLst>
          </p:cNvPr>
          <p:cNvSpPr txBox="1"/>
          <p:nvPr/>
        </p:nvSpPr>
        <p:spPr>
          <a:xfrm>
            <a:off x="9782454" y="1674674"/>
            <a:ext cx="1811045" cy="175432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1500 turns! That’s how you know we can’t explore all the way to any terminal</a:t>
            </a:r>
          </a:p>
        </p:txBody>
      </p:sp>
    </p:spTree>
    <p:extLst>
      <p:ext uri="{BB962C8B-B14F-4D97-AF65-F5344CB8AC3E}">
        <p14:creationId xmlns:p14="http://schemas.microsoft.com/office/powerpoint/2010/main" val="3887014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3D3D1-3745-A66C-2A51-35F7F8CF3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Tying abstract to concrete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4FC6D-DE68-B380-CDE6-83EDB1C96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Player(s): Initialized at the beginning of the game, sequential (after you use all your moves, it’s the next player’s turn)</a:t>
            </a:r>
          </a:p>
        </p:txBody>
      </p:sp>
      <p:pic>
        <p:nvPicPr>
          <p:cNvPr id="3076" name="Picture 4" descr="See the source image">
            <a:extLst>
              <a:ext uri="{FF2B5EF4-FFF2-40B4-BE49-F238E27FC236}">
                <a16:creationId xmlns:a16="http://schemas.microsoft.com/office/drawing/2014/main" id="{E1E2F92E-09C5-237B-4EA1-52B7A2837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499" y="2861195"/>
            <a:ext cx="6033394" cy="3996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424F78F-FAE2-0997-F615-52FFC182B8A4}"/>
              </a:ext>
            </a:extLst>
          </p:cNvPr>
          <p:cNvSpPr/>
          <p:nvPr/>
        </p:nvSpPr>
        <p:spPr>
          <a:xfrm>
            <a:off x="5210782" y="2947386"/>
            <a:ext cx="2139929" cy="1005070"/>
          </a:xfrm>
          <a:custGeom>
            <a:avLst/>
            <a:gdLst>
              <a:gd name="connsiteX0" fmla="*/ 328884 w 2139929"/>
              <a:gd name="connsiteY0" fmla="*/ 0 h 1005070"/>
              <a:gd name="connsiteX1" fmla="*/ 186841 w 2139929"/>
              <a:gd name="connsiteY1" fmla="*/ 53266 h 1005070"/>
              <a:gd name="connsiteX2" fmla="*/ 35921 w 2139929"/>
              <a:gd name="connsiteY2" fmla="*/ 230820 h 1005070"/>
              <a:gd name="connsiteX3" fmla="*/ 410 w 2139929"/>
              <a:gd name="connsiteY3" fmla="*/ 381740 h 1005070"/>
              <a:gd name="connsiteX4" fmla="*/ 27043 w 2139929"/>
              <a:gd name="connsiteY4" fmla="*/ 541538 h 1005070"/>
              <a:gd name="connsiteX5" fmla="*/ 204597 w 2139929"/>
              <a:gd name="connsiteY5" fmla="*/ 710214 h 1005070"/>
              <a:gd name="connsiteX6" fmla="*/ 470927 w 2139929"/>
              <a:gd name="connsiteY6" fmla="*/ 816746 h 1005070"/>
              <a:gd name="connsiteX7" fmla="*/ 932566 w 2139929"/>
              <a:gd name="connsiteY7" fmla="*/ 914400 h 1005070"/>
              <a:gd name="connsiteX8" fmla="*/ 1181140 w 2139929"/>
              <a:gd name="connsiteY8" fmla="*/ 958789 h 1005070"/>
              <a:gd name="connsiteX9" fmla="*/ 1269917 w 2139929"/>
              <a:gd name="connsiteY9" fmla="*/ 985422 h 1005070"/>
              <a:gd name="connsiteX10" fmla="*/ 1642779 w 2139929"/>
              <a:gd name="connsiteY10" fmla="*/ 994299 h 1005070"/>
              <a:gd name="connsiteX11" fmla="*/ 2086663 w 2139929"/>
              <a:gd name="connsiteY11" fmla="*/ 923278 h 1005070"/>
              <a:gd name="connsiteX12" fmla="*/ 2113296 w 2139929"/>
              <a:gd name="connsiteY12" fmla="*/ 878890 h 1005070"/>
              <a:gd name="connsiteX13" fmla="*/ 2139929 w 2139929"/>
              <a:gd name="connsiteY13" fmla="*/ 798991 h 1005070"/>
              <a:gd name="connsiteX14" fmla="*/ 2122173 w 2139929"/>
              <a:gd name="connsiteY14" fmla="*/ 568171 h 1005070"/>
              <a:gd name="connsiteX15" fmla="*/ 2113296 w 2139929"/>
              <a:gd name="connsiteY15" fmla="*/ 514905 h 1005070"/>
              <a:gd name="connsiteX16" fmla="*/ 2060030 w 2139929"/>
              <a:gd name="connsiteY16" fmla="*/ 417251 h 1005070"/>
              <a:gd name="connsiteX17" fmla="*/ 1926865 w 2139929"/>
              <a:gd name="connsiteY17" fmla="*/ 292964 h 1005070"/>
              <a:gd name="connsiteX18" fmla="*/ 1846966 w 2139929"/>
              <a:gd name="connsiteY18" fmla="*/ 248575 h 1005070"/>
              <a:gd name="connsiteX19" fmla="*/ 1580635 w 2139929"/>
              <a:gd name="connsiteY19" fmla="*/ 168676 h 1005070"/>
              <a:gd name="connsiteX20" fmla="*/ 1207773 w 2139929"/>
              <a:gd name="connsiteY20" fmla="*/ 79899 h 1005070"/>
              <a:gd name="connsiteX21" fmla="*/ 1083486 w 2139929"/>
              <a:gd name="connsiteY21" fmla="*/ 53266 h 1005070"/>
              <a:gd name="connsiteX22" fmla="*/ 817156 w 2139929"/>
              <a:gd name="connsiteY22" fmla="*/ 26633 h 1005070"/>
              <a:gd name="connsiteX23" fmla="*/ 320006 w 2139929"/>
              <a:gd name="connsiteY23" fmla="*/ 44389 h 1005070"/>
              <a:gd name="connsiteX24" fmla="*/ 248985 w 2139929"/>
              <a:gd name="connsiteY24" fmla="*/ 53266 h 1005070"/>
              <a:gd name="connsiteX25" fmla="*/ 222352 w 2139929"/>
              <a:gd name="connsiteY25" fmla="*/ 62144 h 1005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139929" h="1005070">
                <a:moveTo>
                  <a:pt x="328884" y="0"/>
                </a:moveTo>
                <a:cubicBezTo>
                  <a:pt x="281536" y="17755"/>
                  <a:pt x="229432" y="26007"/>
                  <a:pt x="186841" y="53266"/>
                </a:cubicBezTo>
                <a:cubicBezTo>
                  <a:pt x="162876" y="68604"/>
                  <a:pt x="54438" y="207673"/>
                  <a:pt x="35921" y="230820"/>
                </a:cubicBezTo>
                <a:cubicBezTo>
                  <a:pt x="20833" y="276085"/>
                  <a:pt x="-3452" y="331530"/>
                  <a:pt x="410" y="381740"/>
                </a:cubicBezTo>
                <a:cubicBezTo>
                  <a:pt x="4552" y="435582"/>
                  <a:pt x="8288" y="490899"/>
                  <a:pt x="27043" y="541538"/>
                </a:cubicBezTo>
                <a:cubicBezTo>
                  <a:pt x="49663" y="602611"/>
                  <a:pt x="162162" y="683056"/>
                  <a:pt x="204597" y="710214"/>
                </a:cubicBezTo>
                <a:cubicBezTo>
                  <a:pt x="281172" y="759222"/>
                  <a:pt x="386851" y="792457"/>
                  <a:pt x="470927" y="816746"/>
                </a:cubicBezTo>
                <a:cubicBezTo>
                  <a:pt x="733015" y="892461"/>
                  <a:pt x="674625" y="870599"/>
                  <a:pt x="932566" y="914400"/>
                </a:cubicBezTo>
                <a:cubicBezTo>
                  <a:pt x="1015547" y="928491"/>
                  <a:pt x="1098777" y="941449"/>
                  <a:pt x="1181140" y="958789"/>
                </a:cubicBezTo>
                <a:cubicBezTo>
                  <a:pt x="1211373" y="965154"/>
                  <a:pt x="1239113" y="983052"/>
                  <a:pt x="1269917" y="985422"/>
                </a:cubicBezTo>
                <a:cubicBezTo>
                  <a:pt x="1393873" y="994957"/>
                  <a:pt x="1518492" y="991340"/>
                  <a:pt x="1642779" y="994299"/>
                </a:cubicBezTo>
                <a:cubicBezTo>
                  <a:pt x="1880785" y="983229"/>
                  <a:pt x="1964423" y="1057741"/>
                  <a:pt x="2086663" y="923278"/>
                </a:cubicBezTo>
                <a:cubicBezTo>
                  <a:pt x="2098270" y="910510"/>
                  <a:pt x="2106499" y="894750"/>
                  <a:pt x="2113296" y="878890"/>
                </a:cubicBezTo>
                <a:cubicBezTo>
                  <a:pt x="2124355" y="853086"/>
                  <a:pt x="2131051" y="825624"/>
                  <a:pt x="2139929" y="798991"/>
                </a:cubicBezTo>
                <a:cubicBezTo>
                  <a:pt x="2134010" y="722051"/>
                  <a:pt x="2129376" y="645001"/>
                  <a:pt x="2122173" y="568171"/>
                </a:cubicBezTo>
                <a:cubicBezTo>
                  <a:pt x="2120493" y="550249"/>
                  <a:pt x="2120150" y="531549"/>
                  <a:pt x="2113296" y="514905"/>
                </a:cubicBezTo>
                <a:cubicBezTo>
                  <a:pt x="2099178" y="480619"/>
                  <a:pt x="2080968" y="447852"/>
                  <a:pt x="2060030" y="417251"/>
                </a:cubicBezTo>
                <a:cubicBezTo>
                  <a:pt x="2023263" y="363515"/>
                  <a:pt x="1980848" y="327894"/>
                  <a:pt x="1926865" y="292964"/>
                </a:cubicBezTo>
                <a:cubicBezTo>
                  <a:pt x="1901286" y="276413"/>
                  <a:pt x="1875642" y="258869"/>
                  <a:pt x="1846966" y="248575"/>
                </a:cubicBezTo>
                <a:cubicBezTo>
                  <a:pt x="1759731" y="217260"/>
                  <a:pt x="1669555" y="194829"/>
                  <a:pt x="1580635" y="168676"/>
                </a:cubicBezTo>
                <a:cubicBezTo>
                  <a:pt x="1329616" y="94847"/>
                  <a:pt x="1461374" y="130620"/>
                  <a:pt x="1207773" y="79899"/>
                </a:cubicBezTo>
                <a:cubicBezTo>
                  <a:pt x="1166226" y="71590"/>
                  <a:pt x="1125279" y="60231"/>
                  <a:pt x="1083486" y="53266"/>
                </a:cubicBezTo>
                <a:cubicBezTo>
                  <a:pt x="980410" y="36087"/>
                  <a:pt x="919244" y="33925"/>
                  <a:pt x="817156" y="26633"/>
                </a:cubicBezTo>
                <a:lnTo>
                  <a:pt x="320006" y="44389"/>
                </a:lnTo>
                <a:cubicBezTo>
                  <a:pt x="296174" y="45506"/>
                  <a:pt x="272458" y="48998"/>
                  <a:pt x="248985" y="53266"/>
                </a:cubicBezTo>
                <a:cubicBezTo>
                  <a:pt x="239778" y="54940"/>
                  <a:pt x="231230" y="59185"/>
                  <a:pt x="222352" y="62144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AD81CF-8B58-1AA2-C0F4-EC601160CA64}"/>
              </a:ext>
            </a:extLst>
          </p:cNvPr>
          <p:cNvSpPr txBox="1"/>
          <p:nvPr/>
        </p:nvSpPr>
        <p:spPr>
          <a:xfrm>
            <a:off x="5117771" y="3852909"/>
            <a:ext cx="2325949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move order doesn’t change</a:t>
            </a:r>
          </a:p>
        </p:txBody>
      </p:sp>
    </p:spTree>
    <p:extLst>
      <p:ext uri="{BB962C8B-B14F-4D97-AF65-F5344CB8AC3E}">
        <p14:creationId xmlns:p14="http://schemas.microsoft.com/office/powerpoint/2010/main" val="1032856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1890</Words>
  <Application>Microsoft Office PowerPoint</Application>
  <PresentationFormat>Widescreen</PresentationFormat>
  <Paragraphs>129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Minimax Tutorial</vt:lpstr>
      <vt:lpstr>Why Civilization VI (Civ VI)?</vt:lpstr>
      <vt:lpstr>Civ VI interface example</vt:lpstr>
      <vt:lpstr>Some notation we already know</vt:lpstr>
      <vt:lpstr>Some notation we already know</vt:lpstr>
      <vt:lpstr>New notation for this version of minimax</vt:lpstr>
      <vt:lpstr>Some assumptions</vt:lpstr>
      <vt:lpstr>Tying abstract to concrete</vt:lpstr>
      <vt:lpstr>Tying abstract to concrete</vt:lpstr>
      <vt:lpstr>Tying abstract to concrete</vt:lpstr>
      <vt:lpstr>Tying abstract to concrete</vt:lpstr>
      <vt:lpstr>Tying abstract to concrete</vt:lpstr>
      <vt:lpstr>Final notes before pseudocode</vt:lpstr>
      <vt:lpstr>Pseudocode: Built on the foundation of the original minimax code</vt:lpstr>
      <vt:lpstr>Pseudocode</vt:lpstr>
      <vt:lpstr>Pseudocode </vt:lpstr>
      <vt:lpstr>Example run of pseudocode</vt:lpstr>
      <vt:lpstr>Example run of pseudocode</vt:lpstr>
      <vt:lpstr>What I hope the pseudocode achieves</vt:lpstr>
      <vt:lpstr>That’s 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Minimax Tutorial</dc:title>
  <dc:creator>Viet Cuong Nguyen Ba</dc:creator>
  <cp:lastModifiedBy>Viet Cuong Nguyen Ba</cp:lastModifiedBy>
  <cp:revision>9</cp:revision>
  <dcterms:created xsi:type="dcterms:W3CDTF">2022-10-10T15:27:04Z</dcterms:created>
  <dcterms:modified xsi:type="dcterms:W3CDTF">2022-10-10T18:58:48Z</dcterms:modified>
</cp:coreProperties>
</file>

<file path=docProps/thumbnail.jpeg>
</file>